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4" r:id="rId3"/>
    <p:sldId id="285" r:id="rId4"/>
    <p:sldId id="259" r:id="rId5"/>
    <p:sldId id="268" r:id="rId6"/>
    <p:sldId id="262" r:id="rId7"/>
    <p:sldId id="298" r:id="rId8"/>
    <p:sldId id="266" r:id="rId9"/>
    <p:sldId id="267" r:id="rId10"/>
    <p:sldId id="281" r:id="rId11"/>
    <p:sldId id="272" r:id="rId12"/>
    <p:sldId id="271" r:id="rId13"/>
    <p:sldId id="270" r:id="rId14"/>
    <p:sldId id="297" r:id="rId15"/>
    <p:sldId id="305" r:id="rId16"/>
    <p:sldId id="312" r:id="rId17"/>
    <p:sldId id="306" r:id="rId18"/>
    <p:sldId id="313" r:id="rId19"/>
    <p:sldId id="316" r:id="rId20"/>
    <p:sldId id="311" r:id="rId21"/>
    <p:sldId id="265" r:id="rId22"/>
    <p:sldId id="308" r:id="rId23"/>
    <p:sldId id="280" r:id="rId24"/>
    <p:sldId id="315" r:id="rId25"/>
    <p:sldId id="288" r:id="rId26"/>
    <p:sldId id="314" r:id="rId27"/>
    <p:sldId id="286" r:id="rId28"/>
    <p:sldId id="278" r:id="rId29"/>
    <p:sldId id="282" r:id="rId30"/>
    <p:sldId id="317" r:id="rId31"/>
    <p:sldId id="296" r:id="rId32"/>
    <p:sldId id="303" r:id="rId33"/>
    <p:sldId id="283" r:id="rId34"/>
    <p:sldId id="295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AED"/>
    <a:srgbClr val="FCE0F6"/>
    <a:srgbClr val="CC99FF"/>
    <a:srgbClr val="008000"/>
    <a:srgbClr val="CC00CC"/>
    <a:srgbClr val="FFCCFF"/>
    <a:srgbClr val="FAEAF1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246" autoAdjust="0"/>
  </p:normalViewPr>
  <p:slideViewPr>
    <p:cSldViewPr>
      <p:cViewPr varScale="1">
        <p:scale>
          <a:sx n="65" d="100"/>
          <a:sy n="65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EE8BB-0B6C-4D8E-89B3-575640C70D1F}" type="doc">
      <dgm:prSet loTypeId="urn:microsoft.com/office/officeart/2005/8/layout/cycle6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893A652F-020E-436E-9824-B73BB05DABC6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2CA7A4BC-9559-4F0E-82E5-080BB51D6AB5}" type="parTrans" cxnId="{403D7178-39BD-45AC-97B7-D8B082E05A49}">
      <dgm:prSet/>
      <dgm:spPr/>
      <dgm:t>
        <a:bodyPr/>
        <a:lstStyle/>
        <a:p>
          <a:endParaRPr lang="en-US"/>
        </a:p>
      </dgm:t>
    </dgm:pt>
    <dgm:pt modelId="{5C4D7444-BAA4-4A27-88BF-B62266CA171D}" type="sibTrans" cxnId="{403D7178-39BD-45AC-97B7-D8B082E05A49}">
      <dgm:prSet/>
      <dgm:spPr/>
      <dgm:t>
        <a:bodyPr/>
        <a:lstStyle/>
        <a:p>
          <a:endParaRPr lang="en-US" dirty="0"/>
        </a:p>
      </dgm:t>
    </dgm:pt>
    <dgm:pt modelId="{99821E4E-65FD-4775-9A85-7C255A7BFA29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CB017A3A-DA3D-4D4C-8DB7-95A9907C338C}" type="parTrans" cxnId="{7E555E21-5057-4F7A-8A33-E9EA326BAA43}">
      <dgm:prSet/>
      <dgm:spPr/>
      <dgm:t>
        <a:bodyPr/>
        <a:lstStyle/>
        <a:p>
          <a:endParaRPr lang="en-US"/>
        </a:p>
      </dgm:t>
    </dgm:pt>
    <dgm:pt modelId="{4E4EA4B7-182A-44FA-8E1D-F99070FE7DDC}" type="sibTrans" cxnId="{7E555E21-5057-4F7A-8A33-E9EA326BAA43}">
      <dgm:prSet/>
      <dgm:spPr/>
      <dgm:t>
        <a:bodyPr/>
        <a:lstStyle/>
        <a:p>
          <a:endParaRPr lang="en-US" dirty="0"/>
        </a:p>
      </dgm:t>
    </dgm:pt>
    <dgm:pt modelId="{ADE9FA4A-1AAA-4C4D-B9B4-49E6E17F0986}">
      <dgm:prSet phldrT="[Text]"/>
      <dgm:spPr/>
      <dgm:t>
        <a:bodyPr/>
        <a:lstStyle/>
        <a:p>
          <a:r>
            <a:rPr lang="en-US" dirty="0" smtClean="0"/>
            <a:t>ENVIRONMENTAL</a:t>
          </a:r>
          <a:endParaRPr lang="en-US" dirty="0"/>
        </a:p>
      </dgm:t>
    </dgm:pt>
    <dgm:pt modelId="{C2F7BD12-4A92-452E-B894-9D045FCB4628}" type="parTrans" cxnId="{A830711A-44D2-4317-84BA-31EC3E4843AA}">
      <dgm:prSet/>
      <dgm:spPr/>
      <dgm:t>
        <a:bodyPr/>
        <a:lstStyle/>
        <a:p>
          <a:endParaRPr lang="en-US"/>
        </a:p>
      </dgm:t>
    </dgm:pt>
    <dgm:pt modelId="{725980FE-FA0F-4109-B56F-D19B792AC5F7}" type="sibTrans" cxnId="{A830711A-44D2-4317-84BA-31EC3E4843AA}">
      <dgm:prSet/>
      <dgm:spPr/>
      <dgm:t>
        <a:bodyPr/>
        <a:lstStyle/>
        <a:p>
          <a:endParaRPr lang="en-US" dirty="0"/>
        </a:p>
      </dgm:t>
    </dgm:pt>
    <dgm:pt modelId="{67FACE63-B2B7-4C90-B3B4-A8631AEE18ED}" type="pres">
      <dgm:prSet presAssocID="{334EE8BB-0B6C-4D8E-89B3-575640C70D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EE5F6-B74B-4BAD-BA72-7384482AC3B7}" type="pres">
      <dgm:prSet presAssocID="{893A652F-020E-436E-9824-B73BB05DABC6}" presName="node" presStyleLbl="node1" presStyleIdx="0" presStyleCnt="3" custRadScaleRad="100601" custRadScaleInc="-12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F3EBC-4DFA-41BF-82C5-D4A37102CFB5}" type="pres">
      <dgm:prSet presAssocID="{893A652F-020E-436E-9824-B73BB05DABC6}" presName="spNode" presStyleCnt="0"/>
      <dgm:spPr/>
    </dgm:pt>
    <dgm:pt modelId="{32F02843-1E12-4BE1-8051-CA8AC94528C3}" type="pres">
      <dgm:prSet presAssocID="{5C4D7444-BAA4-4A27-88BF-B62266CA171D}" presName="sibTrans" presStyleLbl="sibTrans1D1" presStyleIdx="0" presStyleCnt="3"/>
      <dgm:spPr/>
      <dgm:t>
        <a:bodyPr/>
        <a:lstStyle/>
        <a:p>
          <a:endParaRPr lang="en-US"/>
        </a:p>
      </dgm:t>
    </dgm:pt>
    <dgm:pt modelId="{3376B196-4F93-409A-A463-E4104F67ECA3}" type="pres">
      <dgm:prSet presAssocID="{99821E4E-65FD-4775-9A85-7C255A7BFA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30931-FD99-47B7-9179-819444674577}" type="pres">
      <dgm:prSet presAssocID="{99821E4E-65FD-4775-9A85-7C255A7BFA29}" presName="spNode" presStyleCnt="0"/>
      <dgm:spPr/>
    </dgm:pt>
    <dgm:pt modelId="{1471EDBF-C5DF-4E87-8A2A-140C08837524}" type="pres">
      <dgm:prSet presAssocID="{4E4EA4B7-182A-44FA-8E1D-F99070FE7DDC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5A6A592-22AB-45F9-B75B-EED3B8C70E6F}" type="pres">
      <dgm:prSet presAssocID="{ADE9FA4A-1AAA-4C4D-B9B4-49E6E17F098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5FE19-9753-428C-9BBC-6EC7BB4534EB}" type="pres">
      <dgm:prSet presAssocID="{ADE9FA4A-1AAA-4C4D-B9B4-49E6E17F0986}" presName="spNode" presStyleCnt="0"/>
      <dgm:spPr/>
    </dgm:pt>
    <dgm:pt modelId="{3C0B57B9-1135-49ED-9A57-80F0000A3CFD}" type="pres">
      <dgm:prSet presAssocID="{725980FE-FA0F-4109-B56F-D19B792AC5F7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2D412FB2-D0D1-4800-B83F-D4D3B5C81AA5}" type="presOf" srcId="{334EE8BB-0B6C-4D8E-89B3-575640C70D1F}" destId="{67FACE63-B2B7-4C90-B3B4-A8631AEE18ED}" srcOrd="0" destOrd="0" presId="urn:microsoft.com/office/officeart/2005/8/layout/cycle6"/>
    <dgm:cxn modelId="{F86CB83F-A754-46F2-9EB0-6707D9F22BFF}" type="presOf" srcId="{5C4D7444-BAA4-4A27-88BF-B62266CA171D}" destId="{32F02843-1E12-4BE1-8051-CA8AC94528C3}" srcOrd="0" destOrd="0" presId="urn:microsoft.com/office/officeart/2005/8/layout/cycle6"/>
    <dgm:cxn modelId="{7162C04C-DB3D-4672-8145-56A7540B24C7}" type="presOf" srcId="{893A652F-020E-436E-9824-B73BB05DABC6}" destId="{EDDEE5F6-B74B-4BAD-BA72-7384482AC3B7}" srcOrd="0" destOrd="0" presId="urn:microsoft.com/office/officeart/2005/8/layout/cycle6"/>
    <dgm:cxn modelId="{8E5FCF68-E143-455F-963C-FE4134B40741}" type="presOf" srcId="{99821E4E-65FD-4775-9A85-7C255A7BFA29}" destId="{3376B196-4F93-409A-A463-E4104F67ECA3}" srcOrd="0" destOrd="0" presId="urn:microsoft.com/office/officeart/2005/8/layout/cycle6"/>
    <dgm:cxn modelId="{05D25E4C-C533-4293-91E6-D8A34C4BE269}" type="presOf" srcId="{ADE9FA4A-1AAA-4C4D-B9B4-49E6E17F0986}" destId="{E5A6A592-22AB-45F9-B75B-EED3B8C70E6F}" srcOrd="0" destOrd="0" presId="urn:microsoft.com/office/officeart/2005/8/layout/cycle6"/>
    <dgm:cxn modelId="{A830711A-44D2-4317-84BA-31EC3E4843AA}" srcId="{334EE8BB-0B6C-4D8E-89B3-575640C70D1F}" destId="{ADE9FA4A-1AAA-4C4D-B9B4-49E6E17F0986}" srcOrd="2" destOrd="0" parTransId="{C2F7BD12-4A92-452E-B894-9D045FCB4628}" sibTransId="{725980FE-FA0F-4109-B56F-D19B792AC5F7}"/>
    <dgm:cxn modelId="{7E555E21-5057-4F7A-8A33-E9EA326BAA43}" srcId="{334EE8BB-0B6C-4D8E-89B3-575640C70D1F}" destId="{99821E4E-65FD-4775-9A85-7C255A7BFA29}" srcOrd="1" destOrd="0" parTransId="{CB017A3A-DA3D-4D4C-8DB7-95A9907C338C}" sibTransId="{4E4EA4B7-182A-44FA-8E1D-F99070FE7DDC}"/>
    <dgm:cxn modelId="{F8E1F625-77A1-4EC8-84D9-830B4845BC19}" type="presOf" srcId="{4E4EA4B7-182A-44FA-8E1D-F99070FE7DDC}" destId="{1471EDBF-C5DF-4E87-8A2A-140C08837524}" srcOrd="0" destOrd="0" presId="urn:microsoft.com/office/officeart/2005/8/layout/cycle6"/>
    <dgm:cxn modelId="{DE434D46-3722-4D28-9C7B-2563D3C36557}" type="presOf" srcId="{725980FE-FA0F-4109-B56F-D19B792AC5F7}" destId="{3C0B57B9-1135-49ED-9A57-80F0000A3CFD}" srcOrd="0" destOrd="0" presId="urn:microsoft.com/office/officeart/2005/8/layout/cycle6"/>
    <dgm:cxn modelId="{403D7178-39BD-45AC-97B7-D8B082E05A49}" srcId="{334EE8BB-0B6C-4D8E-89B3-575640C70D1F}" destId="{893A652F-020E-436E-9824-B73BB05DABC6}" srcOrd="0" destOrd="0" parTransId="{2CA7A4BC-9559-4F0E-82E5-080BB51D6AB5}" sibTransId="{5C4D7444-BAA4-4A27-88BF-B62266CA171D}"/>
    <dgm:cxn modelId="{5830783A-8452-4ECC-91CF-E7C9CB266FEE}" type="presParOf" srcId="{67FACE63-B2B7-4C90-B3B4-A8631AEE18ED}" destId="{EDDEE5F6-B74B-4BAD-BA72-7384482AC3B7}" srcOrd="0" destOrd="0" presId="urn:microsoft.com/office/officeart/2005/8/layout/cycle6"/>
    <dgm:cxn modelId="{129261D6-71B3-474D-8FE9-A308BB009240}" type="presParOf" srcId="{67FACE63-B2B7-4C90-B3B4-A8631AEE18ED}" destId="{748F3EBC-4DFA-41BF-82C5-D4A37102CFB5}" srcOrd="1" destOrd="0" presId="urn:microsoft.com/office/officeart/2005/8/layout/cycle6"/>
    <dgm:cxn modelId="{FAF14B00-9054-424C-B8B2-015F113FBF9C}" type="presParOf" srcId="{67FACE63-B2B7-4C90-B3B4-A8631AEE18ED}" destId="{32F02843-1E12-4BE1-8051-CA8AC94528C3}" srcOrd="2" destOrd="0" presId="urn:microsoft.com/office/officeart/2005/8/layout/cycle6"/>
    <dgm:cxn modelId="{88779220-D474-40B8-A050-ABA65F300F13}" type="presParOf" srcId="{67FACE63-B2B7-4C90-B3B4-A8631AEE18ED}" destId="{3376B196-4F93-409A-A463-E4104F67ECA3}" srcOrd="3" destOrd="0" presId="urn:microsoft.com/office/officeart/2005/8/layout/cycle6"/>
    <dgm:cxn modelId="{58A99F63-9E88-40E3-8353-061AFEF268CA}" type="presParOf" srcId="{67FACE63-B2B7-4C90-B3B4-A8631AEE18ED}" destId="{4F530931-FD99-47B7-9179-819444674577}" srcOrd="4" destOrd="0" presId="urn:microsoft.com/office/officeart/2005/8/layout/cycle6"/>
    <dgm:cxn modelId="{6572D20E-537E-48F8-9F5F-54347305363E}" type="presParOf" srcId="{67FACE63-B2B7-4C90-B3B4-A8631AEE18ED}" destId="{1471EDBF-C5DF-4E87-8A2A-140C08837524}" srcOrd="5" destOrd="0" presId="urn:microsoft.com/office/officeart/2005/8/layout/cycle6"/>
    <dgm:cxn modelId="{0ABFA0F1-99D1-4D69-AFA6-A47473BB68A1}" type="presParOf" srcId="{67FACE63-B2B7-4C90-B3B4-A8631AEE18ED}" destId="{E5A6A592-22AB-45F9-B75B-EED3B8C70E6F}" srcOrd="6" destOrd="0" presId="urn:microsoft.com/office/officeart/2005/8/layout/cycle6"/>
    <dgm:cxn modelId="{91FBC9F3-AE14-41F1-92C1-AB60BB1EC994}" type="presParOf" srcId="{67FACE63-B2B7-4C90-B3B4-A8631AEE18ED}" destId="{3E05FE19-9753-428C-9BBC-6EC7BB4534EB}" srcOrd="7" destOrd="0" presId="urn:microsoft.com/office/officeart/2005/8/layout/cycle6"/>
    <dgm:cxn modelId="{E465A453-19AE-4CE9-B08F-B87F7F8AC882}" type="presParOf" srcId="{67FACE63-B2B7-4C90-B3B4-A8631AEE18ED}" destId="{3C0B57B9-1135-49ED-9A57-80F0000A3CF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DEE5F6-B74B-4BAD-BA72-7384482AC3B7}">
      <dsp:nvSpPr>
        <dsp:cNvPr id="0" name=""/>
        <dsp:cNvSpPr/>
      </dsp:nvSpPr>
      <dsp:spPr>
        <a:xfrm>
          <a:off x="1139629" y="0"/>
          <a:ext cx="1393286" cy="90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SOCIAL</a:t>
          </a:r>
          <a:endParaRPr lang="en-US" sz="1100" kern="1200" dirty="0"/>
        </a:p>
      </dsp:txBody>
      <dsp:txXfrm>
        <a:off x="1139629" y="0"/>
        <a:ext cx="1393286" cy="905636"/>
      </dsp:txXfrm>
    </dsp:sp>
    <dsp:sp modelId="{32F02843-1E12-4BE1-8051-CA8AC94528C3}">
      <dsp:nvSpPr>
        <dsp:cNvPr id="0" name=""/>
        <dsp:cNvSpPr/>
      </dsp:nvSpPr>
      <dsp:spPr>
        <a:xfrm>
          <a:off x="735535" y="447810"/>
          <a:ext cx="2413040" cy="2413040"/>
        </a:xfrm>
        <a:custGeom>
          <a:avLst/>
          <a:gdLst/>
          <a:ahLst/>
          <a:cxnLst/>
          <a:rect l="0" t="0" r="0" b="0"/>
          <a:pathLst>
            <a:path>
              <a:moveTo>
                <a:pt x="1809135" y="161270"/>
              </a:moveTo>
              <a:arcTo wR="1206520" hR="1206520" stAng="17997878" swAng="40141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6B196-4F93-409A-A463-E4104F67ECA3}">
      <dsp:nvSpPr>
        <dsp:cNvPr id="0" name=""/>
        <dsp:cNvSpPr/>
      </dsp:nvSpPr>
      <dsp:spPr>
        <a:xfrm>
          <a:off x="2289356" y="1812024"/>
          <a:ext cx="1393286" cy="90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ECONOMIC</a:t>
          </a:r>
          <a:endParaRPr lang="en-US" sz="1100" kern="1200" dirty="0"/>
        </a:p>
      </dsp:txBody>
      <dsp:txXfrm>
        <a:off x="2289356" y="1812024"/>
        <a:ext cx="1393286" cy="905636"/>
      </dsp:txXfrm>
    </dsp:sp>
    <dsp:sp modelId="{1471EDBF-C5DF-4E87-8A2A-140C08837524}">
      <dsp:nvSpPr>
        <dsp:cNvPr id="0" name=""/>
        <dsp:cNvSpPr/>
      </dsp:nvSpPr>
      <dsp:spPr>
        <a:xfrm>
          <a:off x="734602" y="455061"/>
          <a:ext cx="2413040" cy="2413040"/>
        </a:xfrm>
        <a:custGeom>
          <a:avLst/>
          <a:gdLst/>
          <a:ahLst/>
          <a:cxnLst/>
          <a:rect l="0" t="0" r="0" b="0"/>
          <a:pathLst>
            <a:path>
              <a:moveTo>
                <a:pt x="1779709" y="2268191"/>
              </a:moveTo>
              <a:arcTo wR="1206520" hR="1206520" stAng="3698142" swAng="34037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6A592-22AB-45F9-B75B-EED3B8C70E6F}">
      <dsp:nvSpPr>
        <dsp:cNvPr id="0" name=""/>
        <dsp:cNvSpPr/>
      </dsp:nvSpPr>
      <dsp:spPr>
        <a:xfrm>
          <a:off x="199602" y="1812024"/>
          <a:ext cx="1393286" cy="90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ENVIRONMENTAL</a:t>
          </a:r>
          <a:endParaRPr lang="en-US" sz="1100" kern="1200" dirty="0"/>
        </a:p>
      </dsp:txBody>
      <dsp:txXfrm>
        <a:off x="199602" y="1812024"/>
        <a:ext cx="1393286" cy="905636"/>
      </dsp:txXfrm>
    </dsp:sp>
    <dsp:sp modelId="{3C0B57B9-1135-49ED-9A57-80F0000A3CFD}">
      <dsp:nvSpPr>
        <dsp:cNvPr id="0" name=""/>
        <dsp:cNvSpPr/>
      </dsp:nvSpPr>
      <dsp:spPr>
        <a:xfrm>
          <a:off x="733553" y="446938"/>
          <a:ext cx="2413040" cy="2413040"/>
        </a:xfrm>
        <a:custGeom>
          <a:avLst/>
          <a:gdLst/>
          <a:ahLst/>
          <a:cxnLst/>
          <a:rect l="0" t="0" r="0" b="0"/>
          <a:pathLst>
            <a:path>
              <a:moveTo>
                <a:pt x="9029" y="1353850"/>
              </a:moveTo>
              <a:arcTo wR="1206520" hR="1206520" stAng="10379160" swAng="32948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643C4BC-6713-4C20-AA91-F80F3AC4DBD9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0B51CEC-C105-43B8-A3B9-1D0B3DBE4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</a:defRPr>
            </a:lvl1pPr>
          </a:lstStyle>
          <a:p>
            <a:pPr>
              <a:defRPr/>
            </a:pPr>
            <a:fld id="{FE98B3D9-8E58-4F9C-9B98-F38A5111F328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</a:defRPr>
            </a:lvl1pPr>
          </a:lstStyle>
          <a:p>
            <a:pPr>
              <a:defRPr/>
            </a:pPr>
            <a:fld id="{DA8903B0-EE21-4D89-979E-099C5CF7E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1/3 SUBSTANCE- NIOSH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Brazilian immigrant housecleaners; green-cleaning cooperative; health problems: respiratory problems, nose bleeds, fainting, skin rashes; professional cleaners – higher incidence of asthma; switched to green cleaners that they make themselves;  their health problems have disappeared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  EPA – toxic chemicals in household cleaners are 3X more likely to cause cancer than outdoor air pollution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 In 2000, 10% of all calls to the US Poison Control Center were from exposure to cleaning products and over ½ of those calls were for children less than 6 years old (120, 434 calls)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9849D2-E21C-4A0C-8ED4-AE3615B4B9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B26679-1A60-4EEE-8ADF-FC61C30F6C3B}" type="datetime1">
              <a:rPr lang="en-US" smtClean="0"/>
              <a:t>1/4/2012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D16F02-8540-4F12-9736-95E113E63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F5CC-4CDB-4723-8FD2-593917B564BF}" type="datetime1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87C4-DEC8-4157-929F-BC859043E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9A8BB-4656-4A60-B047-DED6489935D0}" type="datetime1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9B06-3506-408D-B096-59F168265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7D81-ECF7-4D47-BE3A-66165085E5C4}" type="datetime1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93D7-DCBB-4D23-BC3B-3A76EAB1D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633D-D82B-4BED-AD79-53E673C6DC7A}" type="datetime1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F53A-1CC1-4CD4-B3DE-CEA160CB9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D013-8C1B-4A80-AEF4-59B2B0BB3740}" type="datetime1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106F-83BB-497E-BAAE-A8B3D4329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810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E54BD-EE28-4F3B-89F7-FCDEDD93E369}" type="datetime1">
              <a:rPr lang="en-US" smtClean="0"/>
              <a:t>1/4/2012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90A5-0BE3-4B43-B4DB-34A1E445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D45C-2B97-4610-A2A4-4A9A859A6DE6}" type="datetime1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5D5C-3F83-41DF-8E09-06A5B36F1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F536D2-C90D-4594-B550-AE6AB5E153D3}" type="datetime1">
              <a:rPr lang="en-US" smtClean="0"/>
              <a:t>1/4/2012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67D3-7065-4685-85D6-498B299D8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EDEE2-149E-47E5-80CF-A8C9945BEBB5}" type="datetime1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0601-DE76-4A8C-8BD3-791424C9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BF79-4C8C-4BD5-9182-6E55939B796D}" type="datetime1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D22D-124A-4577-88A0-72147831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D9DF-3497-45E5-8A0F-D5107594CD61}" type="datetime1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FE96-BC52-4A50-9AB9-5CDC6C2DC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E3B1F-83AC-49A2-BF15-1CC1688A1E51}" type="datetime1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060-09D7-406E-813C-9A7830653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AE58E3-6A8A-4B56-80EE-D9BC8029B035}" type="datetime1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0BD3-CC69-48BF-BC7E-9C194806D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DA1515-C186-42DF-8B1B-C0426253E0B4}" type="datetime1">
              <a:rPr lang="en-US" smtClean="0"/>
              <a:t>1/4/2012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D0E35-D26F-4277-B4AF-6BD023889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C5AC9FF-F9E8-4880-A1D2-05155414C94D}" type="datetime1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FAEF96A-22B1-4A3C-A8B7-D6CB35480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77" r:id="rId3"/>
    <p:sldLayoutId id="2147483666" r:id="rId4"/>
    <p:sldLayoutId id="2147483667" r:id="rId5"/>
    <p:sldLayoutId id="2147483668" r:id="rId6"/>
    <p:sldLayoutId id="2147483669" r:id="rId7"/>
    <p:sldLayoutId id="2147483678" r:id="rId8"/>
    <p:sldLayoutId id="214748367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28A56-ECC2-4AD6-ACF4-73A6FB5343A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Safer &amp; Cheaper Home Cleaning Products</a:t>
            </a:r>
          </a:p>
        </p:txBody>
      </p:sp>
      <p:sp>
        <p:nvSpPr>
          <p:cNvPr id="19459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dirty="0" smtClean="0"/>
              <a:t>Green and Clean 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400800"/>
            <a:ext cx="2819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  <p:pic>
        <p:nvPicPr>
          <p:cNvPr id="19461" name="Picture 5" descr="TURI-UML_Logo-S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914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MOC log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943600"/>
            <a:ext cx="1047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2438400" y="60198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/>
              <a:t>Materials developed under a grant from the </a:t>
            </a:r>
          </a:p>
          <a:p>
            <a:pPr algn="ctr"/>
            <a:r>
              <a:rPr lang="en-US" sz="1000" dirty="0"/>
              <a:t>Toxics Use Reduction Institute, UMASS Lowell.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EFDBD7D-B0DF-4884-AFB6-ECE0A3EE2D51}" type="slidenum">
              <a:rPr lang="en-US" sz="1400" b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400" b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228600" y="228600"/>
            <a:ext cx="79390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MORE ABOUT </a:t>
            </a:r>
          </a:p>
          <a:p>
            <a:r>
              <a:rPr lang="en-US" sz="3600" dirty="0"/>
              <a:t>CHLORINE BLEACH &amp; AMMONIA…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81000" y="2895600"/>
            <a:ext cx="8458200" cy="146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0" dirty="0"/>
              <a:t>Ammonia + Chorine Bleach   </a:t>
            </a:r>
            <a:r>
              <a:rPr lang="en-US" sz="1800" dirty="0"/>
              <a:t>CHLORAMINE GASES</a:t>
            </a:r>
          </a:p>
          <a:p>
            <a:pPr>
              <a:defRPr/>
            </a:pPr>
            <a:endParaRPr lang="en-US" sz="2400" b="0" dirty="0"/>
          </a:p>
          <a:p>
            <a:pPr>
              <a:defRPr/>
            </a:pPr>
            <a:r>
              <a:rPr lang="en-US" sz="2400" b="0" dirty="0"/>
              <a:t>Ammonia + Lye (in some oven cleaners</a:t>
            </a:r>
            <a:r>
              <a:rPr lang="en-US" sz="1800" b="0" dirty="0"/>
              <a:t>)  </a:t>
            </a:r>
            <a:r>
              <a:rPr lang="en-US" sz="1800" dirty="0"/>
              <a:t>CHLORAMINE GASES</a:t>
            </a:r>
          </a:p>
          <a:p>
            <a:pPr>
              <a:defRPr/>
            </a:pPr>
            <a:endParaRPr lang="en-US" sz="18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00600"/>
            <a:ext cx="7772400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dirty="0"/>
              <a:t>Chlorine Bleach + Acids  Toxic Chlorine Gas</a:t>
            </a:r>
          </a:p>
          <a:p>
            <a:pPr>
              <a:defRPr/>
            </a:pPr>
            <a:r>
              <a:rPr lang="en-US" sz="2400" b="0" smtClean="0"/>
              <a:t> </a:t>
            </a:r>
            <a:r>
              <a:rPr lang="en-US" sz="2400" b="0" dirty="0"/>
              <a:t>(in some common toilet bowl cleaners, vinegar is acidic)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543300" y="5295900"/>
            <a:ext cx="23018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4" name="TextBox 11"/>
          <p:cNvSpPr txBox="1">
            <a:spLocks noChangeArrowheads="1"/>
          </p:cNvSpPr>
          <p:nvPr/>
        </p:nvSpPr>
        <p:spPr bwMode="auto">
          <a:xfrm>
            <a:off x="914400" y="1981200"/>
            <a:ext cx="7391400" cy="46196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NEVER mix these ingredients together!!!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F4818-9556-4905-B928-C9F9403CD6B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7896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533400"/>
          </a:xfrm>
        </p:spPr>
        <p:txBody>
          <a:bodyPr/>
          <a:lstStyle/>
          <a:p>
            <a:r>
              <a:rPr lang="en-US" b="1" dirty="0" smtClean="0"/>
              <a:t>ACUTE DANGERS (continued)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7772400" cy="5486400"/>
          </a:xfrm>
          <a:ln w="19050">
            <a:solidFill>
              <a:schemeClr val="accent1"/>
            </a:solidFill>
          </a:ln>
        </p:spPr>
        <p:txBody>
          <a:bodyPr/>
          <a:lstStyle/>
          <a:p>
            <a:pPr marL="339725" indent="-234950" algn="ctr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FRAGRANCES</a:t>
            </a:r>
          </a:p>
          <a:p>
            <a:pPr marL="339725" indent="-234950">
              <a:buFont typeface="Wingdings 2" pitchFamily="18" charset="2"/>
              <a:buNone/>
              <a:defRPr/>
            </a:pPr>
            <a:r>
              <a:rPr lang="en-US" sz="2200" dirty="0" smtClean="0"/>
              <a:t>In </a:t>
            </a:r>
            <a:r>
              <a:rPr lang="en-US" sz="2200" u="sng" dirty="0" smtClean="0"/>
              <a:t>sensitive individuals</a:t>
            </a:r>
            <a:r>
              <a:rPr lang="en-US" sz="2200" dirty="0" smtClean="0"/>
              <a:t>, or people with </a:t>
            </a:r>
            <a:r>
              <a:rPr lang="en-US" sz="2200" u="sng" dirty="0" smtClean="0"/>
              <a:t>asthma</a:t>
            </a:r>
            <a:r>
              <a:rPr lang="en-US" sz="2200" dirty="0" smtClean="0"/>
              <a:t> or </a:t>
            </a:r>
            <a:r>
              <a:rPr lang="en-US" sz="2200" u="sng" dirty="0" smtClean="0"/>
              <a:t>allergies</a:t>
            </a:r>
            <a:r>
              <a:rPr lang="en-US" sz="2200" dirty="0" smtClean="0"/>
              <a:t> fragrances can cause:</a:t>
            </a:r>
          </a:p>
          <a:p>
            <a:pPr marL="976313" indent="-341313">
              <a:defRPr/>
            </a:pPr>
            <a:r>
              <a:rPr lang="en-US" sz="2200" dirty="0" smtClean="0"/>
              <a:t>Respiratory irritation</a:t>
            </a:r>
          </a:p>
          <a:p>
            <a:pPr marL="976313" indent="-341313">
              <a:defRPr/>
            </a:pPr>
            <a:r>
              <a:rPr lang="en-US" sz="2200" dirty="0" smtClean="0"/>
              <a:t>Headaches</a:t>
            </a:r>
          </a:p>
          <a:p>
            <a:pPr marL="976313" indent="-341313">
              <a:defRPr/>
            </a:pPr>
            <a:r>
              <a:rPr lang="en-US" sz="2200" dirty="0" smtClean="0"/>
              <a:t>Sneezing</a:t>
            </a:r>
          </a:p>
          <a:p>
            <a:pPr marL="976313" indent="-341313">
              <a:defRPr/>
            </a:pPr>
            <a:r>
              <a:rPr lang="en-US" sz="2200" dirty="0" smtClean="0"/>
              <a:t>Watery eyes</a:t>
            </a:r>
          </a:p>
          <a:p>
            <a:pPr marL="976313" indent="-341313">
              <a:defRPr/>
            </a:pPr>
            <a:r>
              <a:rPr lang="en-US" sz="2200" dirty="0" smtClean="0"/>
              <a:t>Trigger an asthma attack</a:t>
            </a:r>
          </a:p>
          <a:p>
            <a:pPr marL="339725" indent="-234950">
              <a:buFontTx/>
              <a:buChar char="•"/>
              <a:defRPr/>
            </a:pPr>
            <a:endParaRPr lang="en-US" sz="800" dirty="0" smtClean="0"/>
          </a:p>
          <a:p>
            <a:pPr marL="339725" indent="-234950">
              <a:defRPr/>
            </a:pPr>
            <a:r>
              <a:rPr lang="en-US" sz="2200" dirty="0" smtClean="0">
                <a:sym typeface="Wingdings" pitchFamily="2" charset="2"/>
              </a:rPr>
              <a:t>1/3 of substances used in fragrances are TOXIC (Phthalates – reproductive harm)</a:t>
            </a:r>
          </a:p>
          <a:p>
            <a:pPr marL="339725" indent="-234950">
              <a:defRPr/>
            </a:pPr>
            <a:r>
              <a:rPr lang="en-US" sz="2200" dirty="0" smtClean="0">
                <a:sym typeface="Wingdings" pitchFamily="2" charset="2"/>
              </a:rPr>
              <a:t>Fragrances are considered “trade secrets” so their </a:t>
            </a:r>
            <a:r>
              <a:rPr lang="en-US" sz="2200" u="sng" dirty="0" smtClean="0">
                <a:sym typeface="Wingdings" pitchFamily="2" charset="2"/>
              </a:rPr>
              <a:t>ingredients don’t have to be listed</a:t>
            </a:r>
            <a:r>
              <a:rPr lang="en-US" sz="2200" dirty="0" smtClean="0">
                <a:sym typeface="Wingdings" pitchFamily="2" charset="2"/>
              </a:rPr>
              <a:t>- You just see the word “fragrance” on the list of ingredients.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4EF82-123A-4692-BDB0-A21F422310E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715000" y="2209800"/>
            <a:ext cx="2209800" cy="1295400"/>
          </a:xfrm>
          <a:prstGeom prst="irregularSeal1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0" dirty="0"/>
              <a:t>AVOID!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dirty="0" smtClean="0"/>
              <a:t>WARNING LABELS</a:t>
            </a:r>
          </a:p>
        </p:txBody>
      </p:sp>
      <p:graphicFrame>
        <p:nvGraphicFramePr>
          <p:cNvPr id="32790" name="Group 22"/>
          <p:cNvGraphicFramePr>
            <a:graphicFrameLocks noGrp="1"/>
          </p:cNvGraphicFramePr>
          <p:nvPr>
            <p:ph idx="1"/>
          </p:nvPr>
        </p:nvGraphicFramePr>
        <p:xfrm>
          <a:off x="1600200" y="1219200"/>
          <a:ext cx="7162800" cy="4975176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1124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2A1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DANGER or POISON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May be fatal on short exposure.  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Specialized protective equipment required.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4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WARNING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Corrosive or toxic.  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Avoid skin contact or inhalation. (ex: drain cleaner)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WARNING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May be harmful if inhaled or absorbed.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CAUTION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May be irritating.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0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No unusual hazard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0" name="Line 23"/>
          <p:cNvSpPr>
            <a:spLocks noChangeShapeType="1"/>
          </p:cNvSpPr>
          <p:nvPr/>
        </p:nvSpPr>
        <p:spPr bwMode="auto">
          <a:xfrm flipV="1">
            <a:off x="685800" y="17526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2001" name="Text Box 24"/>
          <p:cNvSpPr txBox="1">
            <a:spLocks noChangeArrowheads="1"/>
          </p:cNvSpPr>
          <p:nvPr/>
        </p:nvSpPr>
        <p:spPr bwMode="auto">
          <a:xfrm>
            <a:off x="152400" y="10668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Most Dangerous</a:t>
            </a:r>
          </a:p>
        </p:txBody>
      </p:sp>
      <p:sp>
        <p:nvSpPr>
          <p:cNvPr id="42002" name="Text Box 25"/>
          <p:cNvSpPr txBox="1">
            <a:spLocks noChangeArrowheads="1"/>
          </p:cNvSpPr>
          <p:nvPr/>
        </p:nvSpPr>
        <p:spPr bwMode="auto">
          <a:xfrm>
            <a:off x="228600" y="5638800"/>
            <a:ext cx="10239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/>
              <a:t>Safest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9DB1D-E419-4FB8-A0A9-441158148E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2004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B75D1-D051-4600-9A75-96DE2F3084A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1050925" y="11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b="0" dirty="0"/>
          </a:p>
        </p:txBody>
      </p:sp>
      <p:sp>
        <p:nvSpPr>
          <p:cNvPr id="44035" name="Rectangle 4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153400" cy="792162"/>
          </a:xfrm>
        </p:spPr>
        <p:txBody>
          <a:bodyPr/>
          <a:lstStyle/>
          <a:p>
            <a:r>
              <a:rPr lang="en-US" b="1" dirty="0" smtClean="0"/>
              <a:t>LONG-TERM </a:t>
            </a:r>
            <a:r>
              <a:rPr lang="en-US" sz="3600" b="1" dirty="0" smtClean="0"/>
              <a:t>(chronic)</a:t>
            </a:r>
            <a:r>
              <a:rPr lang="en-US" b="1" dirty="0" smtClean="0"/>
              <a:t> EFFECTS</a:t>
            </a:r>
          </a:p>
        </p:txBody>
      </p:sp>
      <p:sp>
        <p:nvSpPr>
          <p:cNvPr id="44036" name="Rectangle 5"/>
          <p:cNvSpPr>
            <a:spLocks noGrp="1"/>
          </p:cNvSpPr>
          <p:nvPr>
            <p:ph type="body" idx="4294967295"/>
          </p:nvPr>
        </p:nvSpPr>
        <p:spPr>
          <a:xfrm>
            <a:off x="533400" y="1066800"/>
            <a:ext cx="8153400" cy="495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marL="419100" indent="-419100">
              <a:buFont typeface="Wingdings 2" pitchFamily="18" charset="2"/>
              <a:buAutoNum type="arabicPeriod"/>
            </a:pPr>
            <a:r>
              <a:rPr lang="en-US" sz="2200" b="1" dirty="0" smtClean="0">
                <a:solidFill>
                  <a:schemeClr val="accent1"/>
                </a:solidFill>
              </a:rPr>
              <a:t>CANCER</a:t>
            </a:r>
            <a:endParaRPr lang="en-US" sz="1200" b="1" dirty="0" smtClean="0">
              <a:solidFill>
                <a:schemeClr val="accent1"/>
              </a:solidFill>
            </a:endParaRPr>
          </a:p>
          <a:p>
            <a:pPr marL="419100" indent="-419100">
              <a:buFont typeface="Wingdings 2" pitchFamily="18" charset="2"/>
              <a:buAutoNum type="arabicPeriod" startAt="2"/>
            </a:pPr>
            <a:r>
              <a:rPr lang="en-US" sz="2200" b="1" dirty="0" smtClean="0">
                <a:solidFill>
                  <a:schemeClr val="accent1"/>
                </a:solidFill>
              </a:rPr>
              <a:t>HORMONE DISRUPTION</a:t>
            </a:r>
          </a:p>
          <a:p>
            <a:pPr marL="419100" indent="-419100"/>
            <a:r>
              <a:rPr lang="en-US" sz="2200" dirty="0" smtClean="0"/>
              <a:t>Chemicals that interfere with body’s natural chemical messages (hormones).  </a:t>
            </a:r>
          </a:p>
          <a:p>
            <a:pPr marL="419100" indent="-419100"/>
            <a:r>
              <a:rPr lang="en-US" sz="2200" dirty="0" smtClean="0"/>
              <a:t>They either mimic or block hormones.</a:t>
            </a:r>
          </a:p>
          <a:p>
            <a:pPr marL="419100" indent="-419100"/>
            <a:r>
              <a:rPr lang="en-US" sz="2200" dirty="0" smtClean="0"/>
              <a:t>They can cause cancer, birth defects and immune problems.</a:t>
            </a:r>
          </a:p>
          <a:p>
            <a:pPr marL="419100" indent="-419100"/>
            <a:r>
              <a:rPr lang="en-US" sz="2200" dirty="0" smtClean="0"/>
              <a:t>They can lower sperm counts &amp; increase rate of male birth defects. </a:t>
            </a:r>
          </a:p>
          <a:p>
            <a:pPr marL="419100" indent="-419100">
              <a:buFont typeface="Wingdings 2" pitchFamily="18" charset="2"/>
              <a:buAutoNum type="arabicPeriod" startAt="3"/>
            </a:pPr>
            <a:r>
              <a:rPr lang="en-US" sz="2200" b="1" dirty="0" smtClean="0">
                <a:solidFill>
                  <a:schemeClr val="accent1"/>
                </a:solidFill>
              </a:rPr>
              <a:t>LIVER DAMAGE</a:t>
            </a:r>
          </a:p>
          <a:p>
            <a:pPr marL="419100" indent="-419100">
              <a:buFont typeface="Wingdings 2" pitchFamily="18" charset="2"/>
              <a:buAutoNum type="arabicPeriod" startAt="3"/>
            </a:pPr>
            <a:r>
              <a:rPr lang="en-US" sz="2200" b="1" dirty="0" smtClean="0">
                <a:solidFill>
                  <a:schemeClr val="accent1"/>
                </a:solidFill>
              </a:rPr>
              <a:t>KIDNEY DAMAGE</a:t>
            </a:r>
          </a:p>
          <a:p>
            <a:pPr marL="419100" indent="-419100">
              <a:buFont typeface="Wingdings 2" pitchFamily="18" charset="2"/>
              <a:buAutoNum type="arabicPeriod" startAt="3"/>
            </a:pPr>
            <a:r>
              <a:rPr lang="en-US" sz="2200" b="1" dirty="0" smtClean="0">
                <a:solidFill>
                  <a:schemeClr val="accent1"/>
                </a:solidFill>
              </a:rPr>
              <a:t>CENTRAL NERVOUS SYSTEM DAMAGE</a:t>
            </a:r>
            <a:r>
              <a:rPr lang="en-US" sz="2200" dirty="0" smtClean="0"/>
              <a:t> (brain, nerves)</a:t>
            </a:r>
          </a:p>
          <a:p>
            <a:pPr marL="419100" indent="-419100">
              <a:buFont typeface="Wingdings 2" pitchFamily="18" charset="2"/>
              <a:buAutoNum type="arabicPeriod" startAt="3"/>
            </a:pPr>
            <a:r>
              <a:rPr lang="en-US" sz="2200" b="1" dirty="0" smtClean="0">
                <a:solidFill>
                  <a:srgbClr val="0070C0"/>
                </a:solidFill>
              </a:rPr>
              <a:t>ASTHMA</a:t>
            </a:r>
          </a:p>
          <a:p>
            <a:pPr marL="419100" indent="-419100">
              <a:buFont typeface="Wingdings 2" pitchFamily="18" charset="2"/>
              <a:buAutoNum type="arabicPeriod" startAt="3"/>
            </a:pPr>
            <a:endParaRPr lang="en-US" sz="2200" dirty="0" smtClean="0"/>
          </a:p>
        </p:txBody>
      </p:sp>
      <p:sp>
        <p:nvSpPr>
          <p:cNvPr id="4403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 YOU HAVE TO BE A CHEMIST TO CLEAN YOUR HOUSE SAFELY?</a:t>
            </a:r>
          </a:p>
        </p:txBody>
      </p:sp>
      <p:pic>
        <p:nvPicPr>
          <p:cNvPr id="46082" name="Picture 8" descr="MC90035370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9382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9" descr="MC9003519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18129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13" descr="MP90038620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9213" y="3657600"/>
            <a:ext cx="19716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14" descr="MP90039012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381000"/>
            <a:ext cx="18288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16" descr="Nonylphenol_Ethoxylat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4308475"/>
            <a:ext cx="51816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Text Box 17"/>
          <p:cNvSpPr txBox="1">
            <a:spLocks noChangeArrowheads="1"/>
          </p:cNvSpPr>
          <p:nvPr/>
        </p:nvSpPr>
        <p:spPr bwMode="auto">
          <a:xfrm>
            <a:off x="1127125" y="5702300"/>
            <a:ext cx="4403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/>
              <a:t>NONYLPHENOL ETHOXYLATES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C20EA-482F-4A07-9C6A-805269D4961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6089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68060-09D7-406E-813C-9A78306539A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04799"/>
          <a:ext cx="8763000" cy="6369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286000"/>
                <a:gridCol w="3886200"/>
              </a:tblGrid>
              <a:tr h="480693">
                <a:tc>
                  <a:txBody>
                    <a:bodyPr/>
                    <a:lstStyle/>
                    <a:p>
                      <a:r>
                        <a:rPr lang="en-US" cap="all" baseline="0" dirty="0" smtClean="0"/>
                        <a:t>Chemical</a:t>
                      </a:r>
                      <a:endParaRPr lang="en-US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all" baseline="0" dirty="0" smtClean="0"/>
                        <a:t>Found in</a:t>
                      </a:r>
                      <a:endParaRPr lang="en-US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cap="all" baseline="0" dirty="0" smtClean="0"/>
                        <a:t>dangers</a:t>
                      </a:r>
                      <a:endParaRPr lang="en-US" cap="all" baseline="0" dirty="0"/>
                    </a:p>
                  </a:txBody>
                  <a:tcPr/>
                </a:tc>
              </a:tr>
              <a:tr h="2033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>
                          <a:latin typeface="Arial Black" pitchFamily="34" charset="0"/>
                        </a:rPr>
                        <a:t>Alkylphenol</a:t>
                      </a:r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 ethoxylates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(Many different names such as: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err="1" smtClean="0"/>
                        <a:t>nonylphenol</a:t>
                      </a:r>
                      <a:r>
                        <a:rPr lang="en-US" sz="1600" baseline="0" dirty="0" smtClean="0"/>
                        <a:t> ethoxylate, octylphenol ethoxylate,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Nonoxynol-9)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All-purpose</a:t>
                      </a:r>
                      <a:r>
                        <a:rPr lang="en-US" baseline="0" dirty="0" smtClean="0"/>
                        <a:t> cleaners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Stain Removers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Laundry detergent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Carpet cleaners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2238" indent="-122238">
                        <a:buFontTx/>
                        <a:buChar char="-"/>
                      </a:pPr>
                      <a:r>
                        <a:rPr lang="en-US" dirty="0" smtClean="0"/>
                        <a:t>Endocrine disruptors; </a:t>
                      </a:r>
                      <a:r>
                        <a:rPr lang="en-US" baseline="0" dirty="0" smtClean="0"/>
                        <a:t>mimic estrogen; estrogen-sensitive breast cancer                         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Environmental toxin</a:t>
                      </a:r>
                    </a:p>
                    <a:p>
                      <a:pPr lvl="1">
                        <a:buFontTx/>
                        <a:buChar char="-"/>
                      </a:pPr>
                      <a:r>
                        <a:rPr lang="en-US" baseline="0" dirty="0" smtClean="0"/>
                        <a:t>Does not biodegrade easily</a:t>
                      </a:r>
                    </a:p>
                    <a:p>
                      <a:pPr lvl="1">
                        <a:buFontTx/>
                        <a:buChar char="-"/>
                      </a:pPr>
                      <a:r>
                        <a:rPr lang="en-US" baseline="0" dirty="0" smtClean="0"/>
                        <a:t>Altered reproduction and feminization in fish</a:t>
                      </a:r>
                    </a:p>
                    <a:p>
                      <a:pPr marL="228600" indent="-228600"/>
                      <a:r>
                        <a:rPr lang="en-US" baseline="0" dirty="0" smtClean="0"/>
                        <a:t>-  Can be contaminated with a carcinogen (1,4 </a:t>
                      </a:r>
                      <a:r>
                        <a:rPr lang="en-US" baseline="0" dirty="0" err="1" smtClean="0"/>
                        <a:t>dioxane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226188">
                <a:tc>
                  <a:txBody>
                    <a:bodyPr/>
                    <a:lstStyle/>
                    <a:p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Phthalates</a:t>
                      </a:r>
                      <a:endParaRPr lang="en-US" b="1" cap="small" baseline="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Fragrances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(many</a:t>
                      </a:r>
                      <a:r>
                        <a:rPr lang="en-US" baseline="0" dirty="0" smtClean="0"/>
                        <a:t> products; trade-secret)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Endocrine</a:t>
                      </a:r>
                      <a:r>
                        <a:rPr lang="en-US" baseline="0" dirty="0" smtClean="0"/>
                        <a:t> disruptor</a:t>
                      </a:r>
                    </a:p>
                    <a:p>
                      <a:pPr marL="122238" indent="-122238">
                        <a:buFontTx/>
                        <a:buChar char="-"/>
                      </a:pPr>
                      <a:r>
                        <a:rPr lang="en-US" baseline="0" dirty="0" smtClean="0"/>
                        <a:t>Reproductive defects in baby boys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Causes asthma</a:t>
                      </a:r>
                      <a:endParaRPr lang="en-US" dirty="0"/>
                    </a:p>
                  </a:txBody>
                  <a:tcPr/>
                </a:tc>
              </a:tr>
              <a:tr h="2102076">
                <a:tc>
                  <a:txBody>
                    <a:bodyPr/>
                    <a:lstStyle/>
                    <a:p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Butyl </a:t>
                      </a:r>
                      <a:r>
                        <a:rPr lang="en-US" b="1" cap="small" baseline="0" dirty="0" err="1" smtClean="0">
                          <a:latin typeface="Arial Black" pitchFamily="34" charset="0"/>
                        </a:rPr>
                        <a:t>cellusolve</a:t>
                      </a:r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 </a:t>
                      </a:r>
                    </a:p>
                    <a:p>
                      <a:r>
                        <a:rPr lang="en-US" sz="1600" dirty="0" smtClean="0"/>
                        <a:t>(Many names such as: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butyl glycol,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Dowanol</a:t>
                      </a:r>
                      <a:r>
                        <a:rPr lang="en-US" sz="1600" baseline="0" dirty="0" smtClean="0"/>
                        <a:t>,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ethylene glycol </a:t>
                      </a:r>
                      <a:r>
                        <a:rPr lang="en-US" sz="1600" baseline="0" dirty="0" err="1" smtClean="0"/>
                        <a:t>monobutyl</a:t>
                      </a:r>
                      <a:r>
                        <a:rPr lang="en-US" sz="1600" baseline="0" dirty="0" smtClean="0"/>
                        <a:t> ether (EGBE),</a:t>
                      </a:r>
                    </a:p>
                    <a:p>
                      <a:r>
                        <a:rPr lang="en-US" sz="1600" baseline="0" dirty="0" smtClean="0"/>
                        <a:t>2- </a:t>
                      </a:r>
                      <a:r>
                        <a:rPr lang="en-US" sz="1600" baseline="0" dirty="0" err="1" smtClean="0"/>
                        <a:t>butoxyethanol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Glass cleaners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 (ex: </a:t>
                      </a:r>
                      <a:r>
                        <a:rPr lang="en-US" dirty="0" err="1" smtClean="0"/>
                        <a:t>ClearVue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Oven cleaners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Degreasers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Carpet cleaners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Stain- removers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Reproductive problems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Fertility reduction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Embryonic death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Birth</a:t>
                      </a:r>
                      <a:r>
                        <a:rPr lang="en-US" baseline="0" dirty="0" smtClean="0"/>
                        <a:t> defects</a:t>
                      </a:r>
                    </a:p>
                    <a:p>
                      <a:pPr marL="122238" indent="-122238">
                        <a:buFontTx/>
                        <a:buChar char="-"/>
                      </a:pPr>
                      <a:r>
                        <a:rPr lang="en-US" baseline="0" dirty="0" smtClean="0"/>
                        <a:t>Serious kidney and liver problems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Neurotoxin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Suspected carcinogen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68060-09D7-406E-813C-9A78306539A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534400" cy="635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644"/>
                <a:gridCol w="3051633"/>
                <a:gridCol w="3191123"/>
              </a:tblGrid>
              <a:tr h="712982">
                <a:tc>
                  <a:txBody>
                    <a:bodyPr/>
                    <a:lstStyle/>
                    <a:p>
                      <a:r>
                        <a:rPr lang="en-US" sz="1800" b="1" cap="small" dirty="0" smtClean="0">
                          <a:latin typeface="+mn-lt"/>
                        </a:rPr>
                        <a:t>CHEMICAL</a:t>
                      </a:r>
                      <a:endParaRPr lang="en-US" sz="1800" b="1" cap="smal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800" dirty="0" smtClean="0"/>
                        <a:t>FOUND 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FontTx/>
                        <a:buNone/>
                      </a:pPr>
                      <a:r>
                        <a:rPr lang="en-US" sz="1800" dirty="0" smtClean="0"/>
                        <a:t>DANGERS</a:t>
                      </a:r>
                      <a:endParaRPr lang="en-US" sz="1800" dirty="0"/>
                    </a:p>
                  </a:txBody>
                  <a:tcPr/>
                </a:tc>
              </a:tr>
              <a:tr h="1344418">
                <a:tc>
                  <a:txBody>
                    <a:bodyPr/>
                    <a:lstStyle/>
                    <a:p>
                      <a:r>
                        <a:rPr lang="en-US" b="1" cap="small" dirty="0" smtClean="0">
                          <a:latin typeface="Arial Black" pitchFamily="34" charset="0"/>
                        </a:rPr>
                        <a:t>Ammonium</a:t>
                      </a:r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 quaternary compounds </a:t>
                      </a:r>
                    </a:p>
                    <a:p>
                      <a:r>
                        <a:rPr lang="en-US" sz="1600" b="0" cap="none" baseline="0" dirty="0" smtClean="0">
                          <a:latin typeface="+mn-lt"/>
                        </a:rPr>
                        <a:t>(ex: </a:t>
                      </a:r>
                      <a:r>
                        <a:rPr lang="en-US" sz="1600" b="0" cap="none" baseline="0" dirty="0" err="1" smtClean="0">
                          <a:latin typeface="+mn-lt"/>
                        </a:rPr>
                        <a:t>dimethylbenzyl</a:t>
                      </a:r>
                      <a:r>
                        <a:rPr lang="en-US" sz="1600" b="0" cap="none" baseline="0" dirty="0" smtClean="0">
                          <a:latin typeface="+mn-lt"/>
                        </a:rPr>
                        <a:t> ammonium chloride)</a:t>
                      </a:r>
                      <a:endParaRPr lang="en-US" sz="1600" b="0" cap="smal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Lysol disinfectant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409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Toilet</a:t>
                      </a:r>
                      <a:r>
                        <a:rPr lang="en-US" baseline="0" dirty="0" smtClean="0"/>
                        <a:t> cleaners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Disinfectant sprays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dirty="0" smtClean="0"/>
                        <a:t>Occupational</a:t>
                      </a:r>
                      <a:r>
                        <a:rPr lang="en-US" sz="1800" baseline="0" dirty="0" smtClean="0"/>
                        <a:t> asthma</a:t>
                      </a:r>
                    </a:p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baseline="0" dirty="0" smtClean="0"/>
                        <a:t>Some have been linked to  decreased fertility and birth defects in mice</a:t>
                      </a:r>
                      <a:endParaRPr lang="en-US" sz="1800" dirty="0"/>
                    </a:p>
                  </a:txBody>
                  <a:tcPr/>
                </a:tc>
              </a:tr>
              <a:tr h="3600561">
                <a:tc>
                  <a:txBody>
                    <a:bodyPr/>
                    <a:lstStyle/>
                    <a:p>
                      <a:r>
                        <a:rPr lang="en-US" b="1" cap="small" baseline="0" dirty="0" err="1" smtClean="0">
                          <a:latin typeface="Arial Black" pitchFamily="34" charset="0"/>
                        </a:rPr>
                        <a:t>Ethanolamines</a:t>
                      </a:r>
                      <a:endParaRPr lang="en-US" b="1" cap="small" baseline="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1600" b="0" cap="small" baseline="0" dirty="0" smtClean="0">
                          <a:latin typeface="+mn-lt"/>
                        </a:rPr>
                        <a:t>(</a:t>
                      </a:r>
                      <a:r>
                        <a:rPr kumimoji="0" lang="en-US" sz="1600" b="0" kern="1200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mono-, </a:t>
                      </a:r>
                      <a:r>
                        <a:rPr kumimoji="0" lang="en-US" sz="1600" b="0" kern="1200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600" b="0" kern="1200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and tri-,)</a:t>
                      </a:r>
                      <a:endParaRPr lang="en-US" sz="1600" b="0" cap="smal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600" b="1" dirty="0" err="1" smtClean="0"/>
                        <a:t>Monoethanolamine</a:t>
                      </a:r>
                      <a:r>
                        <a:rPr lang="en-US" sz="1600" b="1" dirty="0" smtClean="0"/>
                        <a:t> (MEA):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="0" dirty="0" smtClean="0"/>
                        <a:t>Windex Original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="0" dirty="0" smtClean="0"/>
                        <a:t>Spic and Span Heavy Duty Degreaser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Spic and Span 10X Concentrate Disinfecting All Purpose Spray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Diethanolamine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Softsoap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Antibacterial Hand Soap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</a:rPr>
                        <a:t>Triethanolamine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="0" dirty="0" smtClean="0"/>
                        <a:t>Clorox Floral Fresh 2 Liquid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Orange Energy Pine Sol All Purpose Cleaner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Lysol Brand II Disinfectant Spray Aerosol, Green Apple Scent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MONO-:  hormone disruption; </a:t>
                      </a:r>
                      <a:r>
                        <a:rPr lang="en-US" sz="1800" baseline="0" dirty="0" err="1" smtClean="0"/>
                        <a:t>asthmagen</a:t>
                      </a:r>
                      <a:r>
                        <a:rPr lang="en-US" sz="1800" baseline="0" dirty="0" smtClean="0"/>
                        <a:t>; can form carcinogens</a:t>
                      </a:r>
                      <a:br>
                        <a:rPr lang="en-US" sz="1800" baseline="0" dirty="0" smtClean="0"/>
                      </a:br>
                      <a:endParaRPr lang="en-US" sz="1200" baseline="0" dirty="0" smtClean="0"/>
                    </a:p>
                    <a:p>
                      <a:r>
                        <a:rPr lang="en-US" sz="1800" baseline="0" dirty="0" smtClean="0"/>
                        <a:t>DI-:  suspected carcinogen,  cardiovascular, gastrointestinal, kidney, neurological, skin and sense organ and respiratory toxicant</a:t>
                      </a:r>
                      <a:br>
                        <a:rPr lang="en-US" sz="1800" baseline="0" dirty="0" smtClean="0"/>
                      </a:br>
                      <a:endParaRPr lang="en-US" sz="1200" baseline="0" dirty="0" smtClean="0"/>
                    </a:p>
                    <a:p>
                      <a:r>
                        <a:rPr lang="en-US" sz="1800" baseline="0" dirty="0" smtClean="0"/>
                        <a:t>TRI-: suspected immune system, respiratory, skin and sense organ toxicant; </a:t>
                      </a:r>
                      <a:r>
                        <a:rPr lang="en-US" sz="1800" baseline="0" dirty="0" err="1" smtClean="0"/>
                        <a:t>asthmagen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68060-09D7-406E-813C-9A78306539A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52400"/>
          <a:ext cx="8305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282"/>
                <a:gridCol w="3177871"/>
                <a:gridCol w="3105647"/>
              </a:tblGrid>
              <a:tr h="58404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r>
                        <a:rPr lang="en-US" baseline="0" dirty="0" smtClean="0"/>
                        <a:t>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DANGERS</a:t>
                      </a:r>
                      <a:endParaRPr lang="en-US" dirty="0"/>
                    </a:p>
                  </a:txBody>
                  <a:tcPr/>
                </a:tc>
              </a:tr>
              <a:tr h="2025748">
                <a:tc>
                  <a:txBody>
                    <a:bodyPr/>
                    <a:lstStyle/>
                    <a:p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Glycol ethers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 Preservatives</a:t>
                      </a:r>
                    </a:p>
                    <a:p>
                      <a:pPr marL="168275" indent="-168275">
                        <a:buFontTx/>
                        <a:buChar char="-"/>
                      </a:pPr>
                      <a:r>
                        <a:rPr lang="en-US" baseline="0" dirty="0" smtClean="0"/>
                        <a:t>All purpose cleaners (including Simple Green)</a:t>
                      </a:r>
                    </a:p>
                    <a:p>
                      <a:pPr marL="168275" indent="-168275">
                        <a:buFontTx/>
                        <a:buChar char="-"/>
                      </a:pPr>
                      <a:r>
                        <a:rPr lang="en-US" baseline="0" dirty="0" smtClean="0"/>
                        <a:t>Bathroom cleaners</a:t>
                      </a:r>
                    </a:p>
                    <a:p>
                      <a:pPr marL="168275" indent="-168275">
                        <a:buFontTx/>
                        <a:buChar char="-"/>
                      </a:pPr>
                      <a:r>
                        <a:rPr lang="en-US" baseline="0" dirty="0" smtClean="0"/>
                        <a:t>Degreasers </a:t>
                      </a:r>
                    </a:p>
                    <a:p>
                      <a:pPr marL="168275" indent="-168275">
                        <a:buFontTx/>
                        <a:buChar char="-"/>
                      </a:pPr>
                      <a:r>
                        <a:rPr lang="en-US" dirty="0" smtClean="0"/>
                        <a:t>Floor</a:t>
                      </a:r>
                      <a:r>
                        <a:rPr lang="en-US" baseline="0" dirty="0" smtClean="0"/>
                        <a:t> cleaners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baseline="0" dirty="0" smtClean="0"/>
                        <a:t>Reduced fertility</a:t>
                      </a:r>
                    </a:p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baseline="0" dirty="0" smtClean="0"/>
                        <a:t>Low birth weight</a:t>
                      </a:r>
                    </a:p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baseline="0" dirty="0" smtClean="0"/>
                        <a:t> Developmental toxin</a:t>
                      </a:r>
                    </a:p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baseline="0" dirty="0" smtClean="0"/>
                        <a:t> Reproductive toxin</a:t>
                      </a:r>
                      <a:endParaRPr lang="en-US" sz="1800" dirty="0"/>
                    </a:p>
                  </a:txBody>
                  <a:tcPr/>
                </a:tc>
              </a:tr>
              <a:tr h="3333804">
                <a:tc>
                  <a:txBody>
                    <a:bodyPr/>
                    <a:lstStyle/>
                    <a:p>
                      <a:r>
                        <a:rPr lang="en-US" b="1" cap="small" baseline="0" dirty="0" err="1" smtClean="0">
                          <a:latin typeface="Arial Black" pitchFamily="34" charset="0"/>
                        </a:rPr>
                        <a:t>Triclosan</a:t>
                      </a:r>
                      <a:r>
                        <a:rPr lang="en-US" b="1" cap="small" baseline="0" dirty="0" smtClean="0">
                          <a:latin typeface="Arial Black" pitchFamily="34" charset="0"/>
                        </a:rPr>
                        <a:t> (antibacterial &amp; antifungal)</a:t>
                      </a:r>
                    </a:p>
                    <a:p>
                      <a:r>
                        <a:rPr lang="en-US" sz="1600" b="0" cap="none" baseline="0" dirty="0" smtClean="0">
                          <a:latin typeface="+mj-lt"/>
                        </a:rPr>
                        <a:t>(also called </a:t>
                      </a:r>
                      <a:r>
                        <a:rPr lang="en-US" sz="1600" b="0" cap="none" baseline="0" dirty="0" err="1" smtClean="0">
                          <a:latin typeface="+mj-lt"/>
                        </a:rPr>
                        <a:t>Microban</a:t>
                      </a:r>
                      <a:r>
                        <a:rPr lang="en-US" sz="1600" b="0" cap="none" baseline="0" dirty="0" smtClean="0">
                          <a:latin typeface="+mj-lt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® </a:t>
                      </a:r>
                      <a:r>
                        <a:rPr lang="en-US" sz="1600" b="0" cap="none" baseline="0" dirty="0" smtClean="0">
                          <a:latin typeface="+mj-lt"/>
                        </a:rPr>
                        <a:t> and </a:t>
                      </a:r>
                      <a:r>
                        <a:rPr lang="en-US" sz="1600" b="0" cap="none" baseline="0" dirty="0" err="1" smtClean="0">
                          <a:latin typeface="+mj-lt"/>
                        </a:rPr>
                        <a:t>Biofresh</a:t>
                      </a:r>
                      <a:r>
                        <a:rPr lang="en-US" sz="1600" b="0" cap="none" baseline="0" dirty="0" smtClean="0">
                          <a:latin typeface="+mj-lt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® </a:t>
                      </a:r>
                    </a:p>
                    <a:p>
                      <a:endParaRPr kumimoji="0" lang="en-US" sz="1600" b="0" kern="1200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r>
                        <a:rPr lang="en-US" sz="1600" b="1" dirty="0" smtClean="0"/>
                        <a:t>Antibacterial Hand</a:t>
                      </a:r>
                      <a:r>
                        <a:rPr lang="en-US" sz="1600" b="1" baseline="0" dirty="0" smtClean="0"/>
                        <a:t> Soaps such as:</a:t>
                      </a:r>
                      <a:br>
                        <a:rPr lang="en-US" sz="1600" b="1" baseline="0" dirty="0" smtClean="0"/>
                      </a:br>
                      <a:r>
                        <a:rPr lang="en-US" sz="1600" b="1" baseline="0" dirty="0" smtClean="0"/>
                        <a:t>  - </a:t>
                      </a:r>
                      <a:r>
                        <a:rPr lang="en-US" sz="1600" dirty="0" smtClean="0"/>
                        <a:t>Ultra Dawn Dishwashing Liquid and Antibacterial Hand Soap</a:t>
                      </a:r>
                      <a:r>
                        <a:rPr lang="en-US" sz="1600" baseline="0" dirty="0" smtClean="0"/>
                        <a:t>,     </a:t>
                      </a:r>
                    </a:p>
                    <a:p>
                      <a:r>
                        <a:rPr lang="en-US" sz="1600" baseline="0" dirty="0" smtClean="0"/>
                        <a:t> - Palmolive Ultra Antibacterial Hand Soap,</a:t>
                      </a:r>
                    </a:p>
                    <a:p>
                      <a:r>
                        <a:rPr lang="en-US" sz="1600" baseline="0" dirty="0" smtClean="0"/>
                        <a:t> - </a:t>
                      </a:r>
                      <a:r>
                        <a:rPr lang="en-US" sz="1600" baseline="0" dirty="0" err="1" smtClean="0"/>
                        <a:t>Softsoap</a:t>
                      </a:r>
                      <a:r>
                        <a:rPr lang="en-US" sz="1600" baseline="0" dirty="0" smtClean="0"/>
                        <a:t> Fruit Antibacterial Hand Soap </a:t>
                      </a:r>
                    </a:p>
                    <a:p>
                      <a:r>
                        <a:rPr lang="en-US" sz="1600" baseline="0" dirty="0" smtClean="0"/>
                        <a:t>(also in toothpaste, mouthwash, cosmetics, deodorant, kitchenware, children’s toys, clothes, computer equipment)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dirty="0" smtClean="0"/>
                        <a:t>Endocrine disruption</a:t>
                      </a:r>
                    </a:p>
                    <a:p>
                      <a:pPr marL="60325" indent="-60325"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dirty="0" smtClean="0"/>
                        <a:t>Increased risk of breast cancer</a:t>
                      </a:r>
                    </a:p>
                    <a:p>
                      <a:pPr marL="60325" indent="-60325"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en-US" sz="1800" dirty="0" smtClean="0"/>
                        <a:t> Persistent in environment</a:t>
                      </a:r>
                    </a:p>
                    <a:p>
                      <a:pPr marL="168275" indent="-168275">
                        <a:spcAft>
                          <a:spcPts val="200"/>
                        </a:spcAft>
                        <a:buFontTx/>
                        <a:buNone/>
                      </a:pPr>
                      <a:r>
                        <a:rPr lang="en-US" sz="1800" dirty="0" smtClean="0"/>
                        <a:t>- Breaks down</a:t>
                      </a:r>
                      <a:r>
                        <a:rPr lang="en-US" sz="1800" baseline="0" dirty="0" smtClean="0"/>
                        <a:t> into more toxic substances that don’t biodegrade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1200" y="4953000"/>
            <a:ext cx="2743200" cy="1508105"/>
          </a:xfrm>
          <a:prstGeom prst="rect">
            <a:avLst/>
          </a:prstGeom>
          <a:solidFill>
            <a:srgbClr val="00B050"/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dk1"/>
                </a:solidFill>
              </a:rPr>
              <a:t>Sweden: In1998, 25% of toothpaste  had </a:t>
            </a:r>
            <a:r>
              <a:rPr lang="en-US" b="0" dirty="0" err="1" smtClean="0">
                <a:solidFill>
                  <a:schemeClr val="dk1"/>
                </a:solidFill>
              </a:rPr>
              <a:t>triclosan</a:t>
            </a:r>
            <a:r>
              <a:rPr lang="en-US" b="0" dirty="0" smtClean="0">
                <a:solidFill>
                  <a:schemeClr val="dk1"/>
                </a:solidFill>
              </a:rPr>
              <a:t>- about </a:t>
            </a:r>
            <a:r>
              <a:rPr lang="en-US" dirty="0" smtClean="0">
                <a:solidFill>
                  <a:schemeClr val="dk1"/>
                </a:solidFill>
              </a:rPr>
              <a:t>2 tons </a:t>
            </a:r>
            <a:r>
              <a:rPr lang="en-US" b="0" dirty="0" smtClean="0">
                <a:solidFill>
                  <a:schemeClr val="dk1"/>
                </a:solidFill>
              </a:rPr>
              <a:t>of active ingredient</a:t>
            </a:r>
            <a:endParaRPr lang="en-US" b="0" dirty="0" smtClean="0"/>
          </a:p>
          <a:p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DISINFECTANT QUIZ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or False?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Disinfecting is another word that means cleaning.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Washing your hands with soap and water is the best way to protect yourself from illness and infection.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should disinfect more often if you have a baby in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never a reason to use disinfectants or antibacterial cleaners.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bacteria is harmful, which is why it’s important to disinfect.</a:t>
            </a:r>
            <a:endParaRPr lang="en-US" dirty="0"/>
          </a:p>
        </p:txBody>
      </p:sp>
      <p:sp>
        <p:nvSpPr>
          <p:cNvPr id="5427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9BD-9A03-4211-846F-DADC988FEE3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WHY IS THIS SO CONFUSING?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Complicated ingredient names</a:t>
            </a:r>
          </a:p>
          <a:p>
            <a:pPr>
              <a:buNone/>
            </a:pPr>
            <a:r>
              <a:rPr lang="en-US" sz="2000" dirty="0" smtClean="0"/>
              <a:t>     Ex:  </a:t>
            </a:r>
            <a:r>
              <a:rPr lang="en-US" sz="2000" dirty="0" err="1" smtClean="0"/>
              <a:t>nonylphenol</a:t>
            </a:r>
            <a:r>
              <a:rPr lang="en-US" sz="2000" dirty="0" smtClean="0"/>
              <a:t> </a:t>
            </a:r>
            <a:r>
              <a:rPr lang="en-US" sz="2000" dirty="0" err="1" smtClean="0"/>
              <a:t>ethoxylate</a:t>
            </a:r>
            <a:r>
              <a:rPr lang="en-US" sz="2000" dirty="0" smtClean="0"/>
              <a:t>, </a:t>
            </a:r>
            <a:r>
              <a:rPr lang="en-US" sz="2000" dirty="0" err="1" smtClean="0"/>
              <a:t>dimethylbenzyl</a:t>
            </a:r>
            <a:r>
              <a:rPr lang="en-US" sz="2000" dirty="0" smtClean="0"/>
              <a:t> ammonium chloride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Lots of different names for the same ingredient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Ex:  2-Butoxyethanol; </a:t>
            </a:r>
            <a:r>
              <a:rPr lang="en-US" sz="2000" dirty="0" err="1" smtClean="0"/>
              <a:t>Butoxyethanol</a:t>
            </a:r>
            <a:r>
              <a:rPr lang="en-US" sz="2000" dirty="0" smtClean="0"/>
              <a:t>; Butyl </a:t>
            </a:r>
            <a:r>
              <a:rPr lang="en-US" sz="2000" dirty="0" err="1" smtClean="0"/>
              <a:t>cellosolve</a:t>
            </a:r>
            <a:r>
              <a:rPr lang="en-US" sz="2000" dirty="0" smtClean="0"/>
              <a:t>; Ethanol, 2-butoxy-; Ethylene glycol </a:t>
            </a:r>
            <a:r>
              <a:rPr lang="en-US" sz="2000" dirty="0" err="1" smtClean="0"/>
              <a:t>monobutyl</a:t>
            </a:r>
            <a:r>
              <a:rPr lang="en-US" sz="2000" dirty="0" smtClean="0"/>
              <a:t> ether; Ethylene glycol mono-n-butyl ether; </a:t>
            </a:r>
            <a:r>
              <a:rPr lang="en-US" sz="2000" dirty="0" err="1" smtClean="0"/>
              <a:t>Monobutyl</a:t>
            </a:r>
            <a:r>
              <a:rPr lang="en-US" sz="2000" dirty="0" smtClean="0"/>
              <a:t> ethylene glycol ether; </a:t>
            </a:r>
            <a:br>
              <a:rPr lang="en-US" sz="2000" dirty="0" smtClean="0"/>
            </a:br>
            <a:r>
              <a:rPr lang="en-US" sz="2000" dirty="0" smtClean="0"/>
              <a:t>n-</a:t>
            </a:r>
            <a:r>
              <a:rPr lang="en-US" sz="2000" dirty="0" err="1" smtClean="0"/>
              <a:t>Butoxyethanol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800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All ingredients aren’t listed on the label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15D5C-3F83-41DF-8E09-06A5B36F12D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WHAT IS SUSTAINABILITY?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   Meeting the needs of the present generation of life (human and non-human) without compromising the ability of future generations of life to meet their own needs.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82A2A-6E60-4DC5-9A22-F89B340F34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590800" y="3200400"/>
          <a:ext cx="3882245" cy="3037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68060-09D7-406E-813C-9A78306539A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96408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A6768-E1E3-413D-A1EA-AF641EDB58A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 eaLnBrk="1" hangingPunct="1"/>
            <a:r>
              <a:rPr lang="en-US" b="1" smtClean="0"/>
              <a:t>MYTHS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772400" cy="5029200"/>
          </a:xfrm>
          <a:ln w="19050">
            <a:solidFill>
              <a:srgbClr val="006600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</a:rPr>
              <a:t>If it’s on the shelf, then it’s safe.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en-US" sz="800" b="1" dirty="0" smtClean="0"/>
          </a:p>
          <a:p>
            <a:pPr marL="787400" lvl="1" indent="-514350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Companies don’t have to disclose the ingredients</a:t>
            </a:r>
          </a:p>
          <a:p>
            <a:pPr marL="787400" lvl="1" indent="-514350" eaLnBrk="1" hangingPunct="1">
              <a:lnSpc>
                <a:spcPct val="90000"/>
              </a:lnSpc>
              <a:buFontTx/>
              <a:buChar char="•"/>
            </a:pPr>
            <a:endParaRPr lang="en-US" sz="800" dirty="0" smtClean="0"/>
          </a:p>
          <a:p>
            <a:pPr marL="787400" lvl="1" indent="-514350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Companies often claim it’s a “trade secret” – especially fragrances</a:t>
            </a:r>
          </a:p>
          <a:p>
            <a:pPr marL="787400" lvl="1" indent="-514350" eaLnBrk="1" hangingPunct="1">
              <a:lnSpc>
                <a:spcPct val="90000"/>
              </a:lnSpc>
            </a:pPr>
            <a:endParaRPr lang="en-US" sz="2000" dirty="0" smtClean="0"/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 startAt="2"/>
            </a:pPr>
            <a:r>
              <a:rPr lang="en-US" sz="3200" b="1" dirty="0" smtClean="0">
                <a:solidFill>
                  <a:srgbClr val="008000"/>
                </a:solidFill>
              </a:rPr>
              <a:t>If it says “GREEN” or “NATURAL” or “ECO-FRIENDLY then it’s safe &amp; environmentally friendly.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10200" y="457200"/>
            <a:ext cx="3352800" cy="5601533"/>
          </a:xfrm>
          <a:prstGeom prst="rect">
            <a:avLst/>
          </a:prstGeom>
          <a:ln w="254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800" b="1" u="sng" dirty="0" smtClean="0"/>
              <a:t>Simple Green products still contain: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800" b="1" dirty="0" smtClean="0"/>
              <a:t>Glycol ethers </a:t>
            </a:r>
            <a:br>
              <a:rPr lang="en-US" sz="1800" b="1" dirty="0" smtClean="0"/>
            </a:br>
            <a:r>
              <a:rPr lang="en-US" sz="1800" b="0" dirty="0" smtClean="0"/>
              <a:t>(reduced fertility; low birth weight) </a:t>
            </a:r>
          </a:p>
          <a:p>
            <a:pPr algn="ctr">
              <a:buFont typeface="Arial" pitchFamily="34" charset="0"/>
              <a:buChar char="•"/>
            </a:pPr>
            <a:endParaRPr lang="en-US" sz="1600" dirty="0" smtClean="0"/>
          </a:p>
          <a:p>
            <a:pPr algn="ctr"/>
            <a:r>
              <a:rPr lang="en-US" sz="1800" b="1" u="sng" dirty="0" smtClean="0"/>
              <a:t>Ingredient Disclosure on Website</a:t>
            </a:r>
          </a:p>
          <a:p>
            <a:pPr algn="ctr"/>
            <a:r>
              <a:rPr lang="en-US" sz="1800" b="0" dirty="0" smtClean="0"/>
              <a:t>Some ingredients on www.simplegreen.com 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800" b="1" u="sng" dirty="0" smtClean="0"/>
              <a:t>Not disclosing:</a:t>
            </a:r>
            <a:endParaRPr lang="en-US" sz="18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1800" b="0" dirty="0" smtClean="0"/>
              <a:t>  Ingredients in dyes </a:t>
            </a:r>
          </a:p>
          <a:p>
            <a:pPr algn="ctr">
              <a:buFont typeface="Arial" pitchFamily="34" charset="0"/>
              <a:buChar char="•"/>
            </a:pPr>
            <a:r>
              <a:rPr lang="en-US" sz="1800" b="0" dirty="0" smtClean="0"/>
              <a:t>  Ingredients in preservatives </a:t>
            </a:r>
          </a:p>
          <a:p>
            <a:pPr algn="ctr">
              <a:buFont typeface="Arial" pitchFamily="34" charset="0"/>
              <a:buChar char="•"/>
            </a:pPr>
            <a:r>
              <a:rPr lang="en-US" sz="1800" b="0" dirty="0" smtClean="0"/>
              <a:t>  Ingredients in fragrances </a:t>
            </a:r>
          </a:p>
          <a:p>
            <a:pPr algn="ctr">
              <a:buFont typeface="Arial" pitchFamily="34" charset="0"/>
              <a:buChar char="•"/>
            </a:pPr>
            <a:endParaRPr lang="en-US" sz="1600" dirty="0" smtClean="0"/>
          </a:p>
          <a:p>
            <a:pPr algn="ctr"/>
            <a:r>
              <a:rPr lang="en-US" sz="1800" b="1" u="sng" dirty="0" smtClean="0"/>
              <a:t>Ingredient Disclosure on Product Label</a:t>
            </a:r>
          </a:p>
          <a:p>
            <a:pPr algn="ctr"/>
            <a:r>
              <a:rPr lang="en-US" sz="1800" b="0" dirty="0" smtClean="0"/>
              <a:t>No</a:t>
            </a:r>
          </a:p>
        </p:txBody>
      </p:sp>
      <p:pic>
        <p:nvPicPr>
          <p:cNvPr id="8" name="Picture 7" descr="Simple-Green-prof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5354173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990600"/>
            <a:ext cx="2667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Makes:  Simple Green® and Simple Green Naturals®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68060-09D7-406E-813C-9A78306539A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6248400"/>
            <a:ext cx="2976905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Women’s Voices for the Earth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1596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Shop for products that: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marL="463550" indent="-4635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List all ingredients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Biodegradable 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Are </a:t>
            </a:r>
            <a:r>
              <a:rPr lang="en-US" sz="2800" b="1" u="sng" dirty="0" smtClean="0">
                <a:solidFill>
                  <a:schemeClr val="tx2"/>
                </a:solidFill>
              </a:rPr>
              <a:t>plant-based</a:t>
            </a:r>
            <a:r>
              <a:rPr lang="en-US" sz="2800" b="1" dirty="0" smtClean="0">
                <a:solidFill>
                  <a:schemeClr val="tx2"/>
                </a:solidFill>
              </a:rPr>
              <a:t> not petroleum-based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pH neutral (not a strong acid or base)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Packaged in pump-spray bottles not aerosol cans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third party certified</a:t>
            </a:r>
          </a:p>
          <a:p>
            <a:pPr marL="463550" indent="-463550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073D5-A265-440F-9586-9E47C4663C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4516" name="Picture 4" descr="dfe_look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953000"/>
            <a:ext cx="126841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7" descr="green_seal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495800"/>
            <a:ext cx="18669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105400" cy="792163"/>
          </a:xfrm>
        </p:spPr>
        <p:txBody>
          <a:bodyPr/>
          <a:lstStyle/>
          <a:p>
            <a:r>
              <a:rPr lang="en-US" smtClean="0"/>
              <a:t>What to look for……..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534400" cy="5029200"/>
          </a:xfrm>
          <a:ln w="25400"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en-US" sz="2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Specific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ecological labels like: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en-US" sz="2800" b="1" dirty="0" smtClean="0">
                <a:solidFill>
                  <a:srgbClr val="08684E"/>
                </a:solidFill>
              </a:rPr>
              <a:t>                            “no solvents”   		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Wingdings 2" pitchFamily="18" charset="2"/>
              <a:buNone/>
              <a:tabLst>
                <a:tab pos="0" algn="l"/>
              </a:tabLst>
              <a:defRPr/>
            </a:pPr>
            <a:r>
              <a:rPr lang="en-US" sz="2800" b="1" i="1" dirty="0" smtClean="0">
                <a:solidFill>
                  <a:srgbClr val="08684E"/>
                </a:solidFill>
              </a:rPr>
              <a:t>                            “plant-based”  </a:t>
            </a:r>
            <a:br>
              <a:rPr lang="en-US" sz="2800" b="1" i="1" dirty="0" smtClean="0">
                <a:solidFill>
                  <a:srgbClr val="08684E"/>
                </a:solidFill>
              </a:rPr>
            </a:br>
            <a:r>
              <a:rPr lang="en-US" sz="2800" b="1" i="1" dirty="0" smtClean="0">
                <a:solidFill>
                  <a:srgbClr val="08684E"/>
                </a:solidFill>
              </a:rPr>
              <a:t>                          </a:t>
            </a:r>
            <a:r>
              <a:rPr lang="en-US" sz="2800" b="1" dirty="0" smtClean="0">
                <a:solidFill>
                  <a:srgbClr val="08684E"/>
                </a:solidFill>
              </a:rPr>
              <a:t>“no phosphates”	 	</a:t>
            </a:r>
            <a:br>
              <a:rPr lang="en-US" sz="2800" b="1" dirty="0" smtClean="0">
                <a:solidFill>
                  <a:srgbClr val="08684E"/>
                </a:solidFill>
              </a:rPr>
            </a:br>
            <a:r>
              <a:rPr lang="en-US" sz="2800" b="1" dirty="0" smtClean="0">
                <a:solidFill>
                  <a:srgbClr val="08684E"/>
                </a:solidFill>
              </a:rPr>
              <a:t>                 </a:t>
            </a:r>
            <a:r>
              <a:rPr lang="en-US" sz="2800" b="1" i="1" dirty="0" smtClean="0">
                <a:solidFill>
                  <a:srgbClr val="08684E"/>
                </a:solidFill>
              </a:rPr>
              <a:t>“biodegradable in 3 to 5 days”</a:t>
            </a:r>
            <a:br>
              <a:rPr lang="en-US" sz="2800" b="1" i="1" dirty="0" smtClean="0">
                <a:solidFill>
                  <a:srgbClr val="08684E"/>
                </a:solidFill>
              </a:rPr>
            </a:br>
            <a:endParaRPr lang="en-US" sz="2000" b="1" i="1" dirty="0" smtClean="0">
              <a:solidFill>
                <a:srgbClr val="08684E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Not just “natural” or “eco-friendly” or “green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1800" dirty="0" smtClean="0"/>
              <a:t>(ex: </a:t>
            </a:r>
            <a:r>
              <a:rPr lang="en-US" sz="1800" i="1" dirty="0" smtClean="0"/>
              <a:t>Mean Green </a:t>
            </a:r>
            <a:r>
              <a:rPr lang="en-US" sz="1800" dirty="0" smtClean="0"/>
              <a:t>at </a:t>
            </a:r>
            <a:r>
              <a:rPr lang="en-US" sz="1800" dirty="0" err="1" smtClean="0"/>
              <a:t>Walmart’s</a:t>
            </a:r>
            <a:r>
              <a:rPr lang="en-US" sz="1800" dirty="0" smtClean="0"/>
              <a:t> is $1.24/qt but no ingredients are listed – 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1800" dirty="0" smtClean="0"/>
              <a:t>is it really “green” – what’s in it?  - where’s the proof?)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1000" dirty="0" smtClean="0"/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Not just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greenwashing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….“no CFCs”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1800" i="1" dirty="0" smtClean="0"/>
              <a:t>(CFCs have already been banned internationally)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en-US" sz="18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sz="18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defRPr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3C414-622D-4E9D-BAA5-77CEC8E2DB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E608-570E-4EA8-B221-5A430327D4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752600"/>
            <a:ext cx="6400800" cy="2287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0">
                <a:solidFill>
                  <a:srgbClr val="0076A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LET’S LOOK AT SOME PRODUCT LABELS</a:t>
            </a:r>
          </a:p>
        </p:txBody>
      </p:sp>
      <p:sp>
        <p:nvSpPr>
          <p:cNvPr id="6861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/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Pollution Prevention Opportunities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6106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Chemical Substitutions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Use vinegar to clean windows instead of a glass cleaner containing </a:t>
            </a:r>
            <a:r>
              <a:rPr lang="en-US" sz="2000" dirty="0" err="1" smtClean="0">
                <a:solidFill>
                  <a:srgbClr val="002060"/>
                </a:solidFill>
              </a:rPr>
              <a:t>butoxyethanol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Chemical Use Reduction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Dilute as much as possible and use only when absolutely necessary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Toilet bowl cleaner – use acid-based cleaners only when needed to remove hard water deposits and stubborn stains.   Use a mild product for daily cleaning.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Indirect strategies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Floor mat at entrance		Vacuuming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Changing the Cleaning Process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Add vinegar and baking soda to oven, </a:t>
            </a:r>
            <a:r>
              <a:rPr lang="en-US" sz="2000" dirty="0" err="1" smtClean="0">
                <a:solidFill>
                  <a:srgbClr val="002060"/>
                </a:solidFill>
              </a:rPr>
              <a:t>spritz</a:t>
            </a:r>
            <a:r>
              <a:rPr lang="en-US" sz="2000" dirty="0" smtClean="0">
                <a:solidFill>
                  <a:srgbClr val="002060"/>
                </a:solidFill>
              </a:rPr>
              <a:t> with water, go to bed!  Rinse off in morning.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 Oct 17, 2011-updated 1-4-12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15D5C-3F83-41DF-8E09-06A5B36F12D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4572000" y="44196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4F296-6BA4-4E52-945C-723ADF7BCB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0658" name="Text Box 4"/>
          <p:cNvSpPr>
            <a:spLocks noGrp="1" noChangeArrowheads="1"/>
          </p:cNvSpPr>
          <p:nvPr>
            <p:ph sz="quarter" idx="1"/>
          </p:nvPr>
        </p:nvSpPr>
        <p:spPr>
          <a:xfrm>
            <a:off x="838200" y="914400"/>
            <a:ext cx="7772400" cy="1109663"/>
          </a:xfrm>
          <a:ln w="25400">
            <a:solidFill>
              <a:srgbClr val="800080"/>
            </a:solidFill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IS THERE ANOTHER EASIER WAY?  </a:t>
            </a:r>
          </a:p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 YES!!!!! (and it’s usually cheaper!)</a:t>
            </a:r>
          </a:p>
        </p:txBody>
      </p:sp>
      <p:pic>
        <p:nvPicPr>
          <p:cNvPr id="70659" name="Picture 5" descr="C:\Documents and Settings\dwysokenski\Local Settings\Temporary Internet Files\Content.IE5\37YR2DKO\MC9000450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124200"/>
            <a:ext cx="2517775" cy="247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95800" y="3429000"/>
            <a:ext cx="2667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0" dirty="0">
                <a:solidFill>
                  <a:schemeClr val="accent4">
                    <a:lumMod val="50000"/>
                  </a:schemeClr>
                </a:solidFill>
              </a:rPr>
              <a:t>PLUS!  You don’t need a degree in chemistry!</a:t>
            </a:r>
          </a:p>
        </p:txBody>
      </p:sp>
      <p:sp>
        <p:nvSpPr>
          <p:cNvPr id="7066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731838"/>
          </a:xfrm>
        </p:spPr>
        <p:txBody>
          <a:bodyPr/>
          <a:lstStyle/>
          <a:p>
            <a:pPr algn="ctr"/>
            <a:r>
              <a:rPr lang="en-US" sz="3600" b="1" smtClean="0"/>
              <a:t>THE SOLUTIONS!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8077200" cy="4953000"/>
          </a:xfrm>
        </p:spPr>
        <p:txBody>
          <a:bodyPr/>
          <a:lstStyle/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/>
              <a:t>Clean with safer, simpler ingredients!!!!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Vinegar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Baking soda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Castile soap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Water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Olive Oil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coarse sponge</a:t>
            </a:r>
          </a:p>
          <a:p>
            <a:pPr marL="495300" indent="-495300" algn="ctr">
              <a:spcAft>
                <a:spcPct val="10000"/>
              </a:spcAft>
              <a:buFont typeface="Wingdings 2" pitchFamily="18" charset="2"/>
              <a:buNone/>
              <a:defRPr/>
            </a:pPr>
            <a:r>
              <a:rPr lang="en-US" sz="2800" b="1" dirty="0" smtClean="0"/>
              <a:t>SAFER, SIMPLER and CHEAPER!!!!!!</a:t>
            </a:r>
          </a:p>
          <a:p>
            <a:pPr marL="495300" indent="-495300">
              <a:spcAft>
                <a:spcPct val="10000"/>
              </a:spcAft>
              <a:buFont typeface="Wingdings 2" pitchFamily="18" charset="2"/>
              <a:buNone/>
              <a:defRPr/>
            </a:pPr>
            <a:endParaRPr lang="en-US" sz="2800" b="1" dirty="0" smtClean="0"/>
          </a:p>
          <a:p>
            <a:pPr marL="495300" indent="-495300">
              <a:spcAft>
                <a:spcPct val="1000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EE776-9B20-4C62-BDD0-369FAE41E3A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27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86" name="Group 30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7772400" cy="4614865"/>
        </p:xfrm>
        <a:graphic>
          <a:graphicData uri="http://schemas.openxmlformats.org/drawingml/2006/table">
            <a:tbl>
              <a:tblPr/>
              <a:tblGrid>
                <a:gridCol w="3124200"/>
                <a:gridCol w="46482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GREEN INGREDIENT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WHAT IT 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BAKING SODA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Cleans, deodorizes, mild abrasive, odor absorber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WHITE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VINEGAR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5% acid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(NEVER mix with Bleach)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Cuts grease, prevents mold and mildew, deodorizes, dissolves soap scum;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kills 99 percent of bacteria, 82 percent of mold, and 80 percent of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LIQUID SOAP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(Vegetable Oil based, castile or glycerin- says no petroleum)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Removes dirt and grease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OLIVE 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Shines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ESSENTIAL OIL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(OR EXTRACT- less concentrated)  Peppermint, lemon, lavender, 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Mostly used for deodorizing or scenting cleaners.  Tea tree oil is a disinfectant.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1B454-DB29-4132-BC7E-6AAE7C8D433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47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WHAT IS GREEN?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dirty="0" smtClean="0"/>
              <a:t>Products and services that have reduced health and environmental impacts.  Some ways a product can be green are:</a:t>
            </a:r>
          </a:p>
          <a:p>
            <a:pPr marL="0" indent="0">
              <a:buFont typeface="Wingdings 2" pitchFamily="18" charset="2"/>
              <a:buNone/>
            </a:pPr>
            <a:endParaRPr lang="en-US" sz="1200" dirty="0" smtClean="0"/>
          </a:p>
          <a:p>
            <a:pPr marL="0" indent="0">
              <a:spcBef>
                <a:spcPct val="0"/>
              </a:spcBef>
            </a:pPr>
            <a:r>
              <a:rPr lang="en-US" dirty="0" smtClean="0"/>
              <a:t>  Less toxicity</a:t>
            </a:r>
          </a:p>
          <a:p>
            <a:pPr marL="0" indent="0"/>
            <a:r>
              <a:rPr lang="en-US" dirty="0" smtClean="0"/>
              <a:t>  Biodegradable</a:t>
            </a:r>
          </a:p>
          <a:p>
            <a:pPr marL="0" indent="0"/>
            <a:r>
              <a:rPr lang="en-US" dirty="0" smtClean="0"/>
              <a:t>  No/low VOC’s (volatile organic compounds)</a:t>
            </a:r>
          </a:p>
          <a:p>
            <a:pPr marL="0" indent="0"/>
            <a:r>
              <a:rPr lang="en-US" dirty="0" smtClean="0"/>
              <a:t>  No carcinogens (cause cancer) or hormone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    disruptors </a:t>
            </a:r>
          </a:p>
          <a:p>
            <a:pPr marL="0" indent="0"/>
            <a:r>
              <a:rPr lang="en-US" dirty="0" smtClean="0"/>
              <a:t>  Will not irritate skin/eyes</a:t>
            </a:r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3F3EF-1944-4DC3-BCBC-F085F086EA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DOES VINEGAR REALLY WORK IN REDUCING GERMS?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FINAL  Oct 17, 2011-updated 1-4-12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793D7-DCBB-4D23-BC3B-3A76EAB1D4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1600200"/>
            <a:ext cx="8305800" cy="412420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chemeClr val="bg1"/>
                </a:solidFill>
              </a:rPr>
              <a:t>TURI Lab has shown that when you use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1800" b="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100% (full strengt</a:t>
            </a:r>
            <a:r>
              <a:rPr lang="en-US" sz="3600" dirty="0" smtClean="0">
                <a:solidFill>
                  <a:schemeClr val="bg1"/>
                </a:solidFill>
              </a:rPr>
              <a:t>h) </a:t>
            </a:r>
            <a:r>
              <a:rPr lang="en-US" sz="3600" cap="small" dirty="0" smtClean="0">
                <a:solidFill>
                  <a:schemeClr val="bg1"/>
                </a:solidFill>
              </a:rPr>
              <a:t>white vinegar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can reduce bacterial count from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cap="small" dirty="0" smtClean="0">
                <a:solidFill>
                  <a:schemeClr val="bg1"/>
                </a:solidFill>
              </a:rPr>
              <a:t>million</a:t>
            </a:r>
            <a:r>
              <a:rPr lang="en-US" sz="3600" dirty="0" smtClean="0">
                <a:solidFill>
                  <a:schemeClr val="bg1"/>
                </a:solidFill>
              </a:rPr>
              <a:t>                      </a:t>
            </a:r>
            <a:r>
              <a:rPr lang="en-US" sz="3600" u="sng" cap="small" dirty="0" smtClean="0">
                <a:solidFill>
                  <a:schemeClr val="bg1"/>
                </a:solidFill>
              </a:rPr>
              <a:t>ONE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w</a:t>
            </a:r>
            <a:r>
              <a:rPr lang="en-US" sz="3600" u="sng" dirty="0" smtClean="0">
                <a:solidFill>
                  <a:schemeClr val="bg1"/>
                </a:solidFill>
              </a:rPr>
              <a:t>ithin 1 minute</a:t>
            </a:r>
            <a:r>
              <a:rPr lang="en-US" sz="3600" dirty="0" smtClean="0">
                <a:solidFill>
                  <a:schemeClr val="bg1"/>
                </a:solidFill>
              </a:rPr>
              <a:t>!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86200" y="4648200"/>
            <a:ext cx="2057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35340C1-890D-4CB5-BE3D-98D9D9BBF71A}" type="slidenum">
              <a:rPr lang="en-US" sz="1400" b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en-US" sz="1400" b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5798" name="Group 22"/>
          <p:cNvGraphicFramePr>
            <a:graphicFrameLocks noGrp="1"/>
          </p:cNvGraphicFramePr>
          <p:nvPr/>
        </p:nvGraphicFramePr>
        <p:xfrm>
          <a:off x="228600" y="123825"/>
          <a:ext cx="8686800" cy="6324763"/>
        </p:xfrm>
        <a:graphic>
          <a:graphicData uri="http://schemas.openxmlformats.org/drawingml/2006/table">
            <a:tbl>
              <a:tblPr/>
              <a:tblGrid>
                <a:gridCol w="1676400"/>
                <a:gridCol w="7010400"/>
              </a:tblGrid>
              <a:tr h="72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Pre-Made Cleaner Prices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4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All Purpose Cleaner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</a:t>
                      </a:r>
                      <a:r>
                        <a:rPr kumimoji="0" lang="en-US" sz="1600" b="1" i="0" u="sng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Walmart</a:t>
                      </a: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: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/>
                      </a:r>
                      <a:b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/>
                      </a:r>
                      <a:br>
                        <a:rPr kumimoji="0" lang="en-US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Lysol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All Purpose disinfectant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$2/qt  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“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quats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”- occupational asthma, developmental toxin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Green Works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  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DfE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  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$2.77/qt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Windex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Surface Cleaner – Vinegar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$2.97/qt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Meyers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All Purpose Cleaner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$7.98/qt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5066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Glass Cleaner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Market Basket: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ClearVue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             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$2.79/qt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</a:b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butylcellosolve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– kidney and liver problems, etc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Green Works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      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$2.99/qt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Windex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Original       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$3.68/qt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(patented ingredients)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4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Oven Cleaner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Market Basket: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Easy Off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$4.99/lb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monoethanolamine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(hormone disruption, asthma);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diethylene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glycol n- butyl ether (developmental and reproductive toxin;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“no CFCs “(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Greenwashing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- use of CFCs is illegal anyway)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A8903-CE82-4743-86BC-4471A4AA003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682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4A36-4E86-4087-8D81-E36CAB01EE0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85800"/>
          <a:ext cx="8001000" cy="5486401"/>
        </p:xfrm>
        <a:graphic>
          <a:graphicData uri="http://schemas.openxmlformats.org/drawingml/2006/table">
            <a:tbl>
              <a:tblPr/>
              <a:tblGrid>
                <a:gridCol w="1544053"/>
                <a:gridCol w="6456947"/>
              </a:tblGrid>
              <a:tr h="1595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Furniture Polish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Market Basket: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Market Basket brand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: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$1.99/12.5 oz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(aerosol)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Pledge:                         $3.49/12.5 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5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Drain De-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Clogger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Market Basket: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Mister Plumber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$1.39/32 oz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(corrosive – burns- strong base)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Draino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Liquid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$2.79/32 oz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(corrosive- burns- strong base)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29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Toilet Bowl Cleaner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sng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Market Basket: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Market Basket brand: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$1.79/24 oz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(danger, strong acid, burns)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The Works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  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$1.59/32 oz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(Danger, strong acid, burns)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79216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COST COMPARISONS</a:t>
            </a:r>
          </a:p>
        </p:txBody>
      </p:sp>
      <p:graphicFrame>
        <p:nvGraphicFramePr>
          <p:cNvPr id="56382" name="Group 62"/>
          <p:cNvGraphicFramePr>
            <a:graphicFrameLocks noGrp="1"/>
          </p:cNvGraphicFramePr>
          <p:nvPr>
            <p:ph idx="1"/>
          </p:nvPr>
        </p:nvGraphicFramePr>
        <p:xfrm>
          <a:off x="533400" y="990600"/>
          <a:ext cx="8305800" cy="5425823"/>
        </p:xfrm>
        <a:graphic>
          <a:graphicData uri="http://schemas.openxmlformats.org/drawingml/2006/table">
            <a:tbl>
              <a:tblPr/>
              <a:tblGrid>
                <a:gridCol w="1954213"/>
                <a:gridCol w="3582987"/>
                <a:gridCol w="2768600"/>
              </a:tblGrid>
              <a:tr h="4671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Green Recipe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Pre-Made Cleaner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All Purpose Cleaner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$0.29 - $2.15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$2 - $7.98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72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Glass Cleaner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$0.29-$0.69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$2.79-3.68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3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Oven Cleaner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$0.27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pound)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$4.49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pound)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7003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Furniture Polish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$0.43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(12.5 oz)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$1.99-3.49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(12.5 oz)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5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Drain De-Clogger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$0.75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$1.39-2.79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244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Toilet Bowl Cleaner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$0.67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$1.39-2.79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(per 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4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COST SAVINGS!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$2.70-$4.96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$14.05-$25.22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3BF9D-2B35-4A69-AA2E-D9F5FC6D39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09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0" y="6591300"/>
            <a:ext cx="304800" cy="2667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AE54D7D-1E16-458F-8303-83997F0235A0}" type="slidenum">
              <a:rPr lang="en-US" sz="1400" b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en-US" sz="1400" b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946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6019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$2.12/4 lb  </a:t>
            </a:r>
            <a:r>
              <a:rPr lang="en-US" sz="1800" dirty="0"/>
              <a:t>Baking soda;   </a:t>
            </a:r>
            <a:r>
              <a:rPr lang="en-US" sz="1800" b="0" dirty="0" err="1"/>
              <a:t>Walmart</a:t>
            </a:r>
            <a:r>
              <a:rPr lang="en-US" sz="1800" b="0" dirty="0"/>
              <a:t> in laundry </a:t>
            </a:r>
            <a:r>
              <a:rPr lang="en-US" sz="1800" b="0" dirty="0" smtClean="0"/>
              <a:t>isle</a:t>
            </a:r>
          </a:p>
          <a:p>
            <a:r>
              <a:rPr lang="en-US" sz="1800" b="0" dirty="0" smtClean="0"/>
              <a:t>$ </a:t>
            </a:r>
            <a:r>
              <a:rPr lang="en-US" sz="1800" b="0" dirty="0"/>
              <a:t>2.32/gal   </a:t>
            </a:r>
            <a:r>
              <a:rPr lang="en-US" sz="1800" dirty="0"/>
              <a:t>White Vinegar;  </a:t>
            </a:r>
            <a:r>
              <a:rPr lang="en-US" sz="1800" b="0" dirty="0" err="1"/>
              <a:t>Walmart</a:t>
            </a:r>
            <a:endParaRPr lang="en-US" sz="1800" b="0" dirty="0"/>
          </a:p>
          <a:p>
            <a:r>
              <a:rPr lang="en-US" sz="1800" b="0" dirty="0"/>
              <a:t>$ 12.19/32 oz  </a:t>
            </a:r>
            <a:r>
              <a:rPr lang="en-US" sz="1800" dirty="0"/>
              <a:t>Dr. </a:t>
            </a:r>
            <a:r>
              <a:rPr lang="en-US" sz="1800" dirty="0" err="1"/>
              <a:t>Bronner’s</a:t>
            </a:r>
            <a:r>
              <a:rPr lang="en-US" sz="1800" dirty="0"/>
              <a:t> Castile Soap</a:t>
            </a:r>
            <a:r>
              <a:rPr lang="en-US" sz="1800" b="0" dirty="0"/>
              <a:t>;   Hannaford's</a:t>
            </a:r>
          </a:p>
          <a:p>
            <a:endParaRPr lang="en-US" sz="800" b="0" dirty="0"/>
          </a:p>
          <a:p>
            <a:r>
              <a:rPr lang="en-US" sz="1800" dirty="0"/>
              <a:t>$</a:t>
            </a:r>
            <a:r>
              <a:rPr lang="en-US" sz="1800" dirty="0" smtClean="0"/>
              <a:t>16.63TOTAL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342900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GREEN INGREDIENTS</a:t>
            </a:r>
          </a:p>
        </p:txBody>
      </p:sp>
      <p:pic>
        <p:nvPicPr>
          <p:cNvPr id="82948" name="Picture 3" descr="C:\Documents and Settings\dwysokenski\Local Settings\Temporary Internet Files\Content.IE5\37YR2DKO\MC9002978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19939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4" descr="C:\Documents and Settings\dwysokenski\Local Settings\Temporary Internet Files\Content.IE5\37YR2DKO\MC90044010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276600"/>
            <a:ext cx="685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1981200"/>
            <a:ext cx="6019800" cy="2420938"/>
          </a:xfrm>
          <a:prstGeom prst="rect">
            <a:avLst/>
          </a:prstGeom>
          <a:noFill/>
          <a:ln cmpd="dbl"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sz="1800" b="0"/>
              <a:t>With these ingredients you’d have enough Castile soap to make </a:t>
            </a:r>
            <a:br>
              <a:rPr lang="en-US" sz="1800" b="0"/>
            </a:br>
            <a:r>
              <a:rPr lang="en-US" sz="1800" b="0"/>
              <a:t>    </a:t>
            </a:r>
            <a:r>
              <a:rPr lang="en-US" sz="1800"/>
              <a:t>9 quarts</a:t>
            </a:r>
            <a:r>
              <a:rPr lang="en-US" sz="1800" b="0"/>
              <a:t> of All Purpose Cleaner </a:t>
            </a:r>
            <a:r>
              <a:rPr lang="en-US" sz="1800"/>
              <a:t>PLUS</a:t>
            </a:r>
          </a:p>
          <a:p>
            <a:pPr>
              <a:spcAft>
                <a:spcPts val="300"/>
              </a:spcAft>
              <a:defRPr/>
            </a:pPr>
            <a:r>
              <a:rPr lang="en-US" sz="1800" b="0"/>
              <a:t>enough vinegar and baking soda left over to make:</a:t>
            </a:r>
          </a:p>
          <a:p>
            <a:pPr>
              <a:spcAft>
                <a:spcPts val="300"/>
              </a:spcAft>
              <a:buFontTx/>
              <a:buChar char="-"/>
              <a:defRPr/>
            </a:pPr>
            <a:r>
              <a:rPr lang="en-US" sz="1800" b="0"/>
              <a:t>   </a:t>
            </a:r>
            <a:r>
              <a:rPr lang="en-US" sz="1800"/>
              <a:t>4 quarts</a:t>
            </a:r>
            <a:r>
              <a:rPr lang="en-US" sz="1800" b="0"/>
              <a:t> of Toilet Bowl Cleaner</a:t>
            </a:r>
          </a:p>
          <a:p>
            <a:pPr>
              <a:spcAft>
                <a:spcPts val="300"/>
              </a:spcAft>
              <a:buFontTx/>
              <a:buChar char="-"/>
              <a:defRPr/>
            </a:pPr>
            <a:r>
              <a:rPr lang="en-US" sz="1800"/>
              <a:t>   1 quart</a:t>
            </a:r>
            <a:r>
              <a:rPr lang="en-US" sz="1800" b="0"/>
              <a:t> Glass Cleaner</a:t>
            </a:r>
          </a:p>
          <a:p>
            <a:pPr>
              <a:spcAft>
                <a:spcPts val="300"/>
              </a:spcAft>
              <a:buFontTx/>
              <a:buChar char="-"/>
              <a:defRPr/>
            </a:pPr>
            <a:r>
              <a:rPr lang="en-US" sz="1800" b="0"/>
              <a:t>   clean the oven </a:t>
            </a:r>
            <a:r>
              <a:rPr lang="en-US" sz="1800"/>
              <a:t>2X </a:t>
            </a:r>
            <a:r>
              <a:rPr lang="en-US" sz="1600" b="0"/>
              <a:t>(assuming you use 1 lb of baking soda each time)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352800" y="4648200"/>
            <a:ext cx="5562600" cy="18335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794000" algn="l"/>
                <a:tab pos="3541713" algn="l"/>
                <a:tab pos="3773488" algn="l"/>
                <a:tab pos="4005263" algn="l"/>
              </a:tabLst>
            </a:pPr>
            <a:r>
              <a:rPr lang="en-US" sz="1800" b="0" dirty="0"/>
              <a:t>If you bought the same amount of pre-made cleaners the cost would be:</a:t>
            </a:r>
          </a:p>
          <a:p>
            <a:pPr>
              <a:spcBef>
                <a:spcPct val="5000"/>
              </a:spcBef>
              <a:tabLst>
                <a:tab pos="2794000" algn="l"/>
                <a:tab pos="3541713" algn="l"/>
                <a:tab pos="3773488" algn="l"/>
                <a:tab pos="4005263" algn="l"/>
              </a:tabLst>
            </a:pPr>
            <a:r>
              <a:rPr lang="en-US" sz="1400" b="0" dirty="0"/>
              <a:t>9 Green Works All Purpose Cleaner at $2.77 each = $24.93</a:t>
            </a:r>
            <a:br>
              <a:rPr lang="en-US" sz="1400" b="0" dirty="0"/>
            </a:br>
            <a:r>
              <a:rPr lang="en-US" sz="1400" b="0" dirty="0"/>
              <a:t>4 The  Works Toilet Bowl Cleaner at $1.59 each    =  $  6.36</a:t>
            </a:r>
          </a:p>
          <a:p>
            <a:pPr>
              <a:spcBef>
                <a:spcPct val="5000"/>
              </a:spcBef>
              <a:tabLst>
                <a:tab pos="2794000" algn="l"/>
                <a:tab pos="3541713" algn="l"/>
                <a:tab pos="3773488" algn="l"/>
                <a:tab pos="4005263" algn="l"/>
              </a:tabLst>
            </a:pPr>
            <a:r>
              <a:rPr lang="en-US" sz="1400" b="0" dirty="0"/>
              <a:t>1 Green Works Glass Cleaner at $2.99 each          =  $ 2.99</a:t>
            </a:r>
          </a:p>
          <a:p>
            <a:pPr>
              <a:spcBef>
                <a:spcPct val="5000"/>
              </a:spcBef>
              <a:tabLst>
                <a:tab pos="2794000" algn="l"/>
                <a:tab pos="3541713" algn="l"/>
                <a:tab pos="3773488" algn="l"/>
                <a:tab pos="4005263" algn="l"/>
              </a:tabLst>
            </a:pPr>
            <a:r>
              <a:rPr lang="en-US" sz="1400" b="0" dirty="0"/>
              <a:t>2 Easy Off oven cleaner  at $4.99 each                   = $  9.98</a:t>
            </a:r>
          </a:p>
          <a:p>
            <a:pPr>
              <a:spcBef>
                <a:spcPct val="5000"/>
              </a:spcBef>
              <a:tabLst>
                <a:tab pos="2794000" algn="l"/>
                <a:tab pos="3541713" algn="l"/>
                <a:tab pos="3773488" algn="l"/>
                <a:tab pos="4005263" algn="l"/>
              </a:tabLst>
            </a:pPr>
            <a:r>
              <a:rPr lang="en-US" sz="1200" b="0" dirty="0"/>
              <a:t>                                                          </a:t>
            </a:r>
            <a:r>
              <a:rPr lang="en-US" sz="1800" dirty="0"/>
              <a:t>TOTAL           = $44.26</a:t>
            </a:r>
          </a:p>
        </p:txBody>
      </p:sp>
      <p:sp>
        <p:nvSpPr>
          <p:cNvPr id="82952" name="Line 10"/>
          <p:cNvSpPr>
            <a:spLocks noChangeShapeType="1"/>
          </p:cNvSpPr>
          <p:nvPr/>
        </p:nvSpPr>
        <p:spPr bwMode="auto">
          <a:xfrm flipH="1">
            <a:off x="1752600" y="1676400"/>
            <a:ext cx="9144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838200" y="4038600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$16.63</a:t>
            </a:r>
            <a:endParaRPr lang="en-US" sz="2400" dirty="0"/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0" y="4495800"/>
            <a:ext cx="3352800" cy="2133600"/>
          </a:xfrm>
          <a:prstGeom prst="irregularSeal2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800" dirty="0"/>
              <a:t>You save</a:t>
            </a:r>
          </a:p>
          <a:p>
            <a:pPr algn="ctr"/>
            <a:r>
              <a:rPr lang="en-US" dirty="0" smtClean="0"/>
              <a:t>$27.63!</a:t>
            </a:r>
            <a:endParaRPr lang="en-US" dirty="0"/>
          </a:p>
          <a:p>
            <a:pPr algn="ctr"/>
            <a:r>
              <a:rPr lang="en-US" sz="1400" dirty="0"/>
              <a:t>(plus health care costs!)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46050" y="6553200"/>
            <a:ext cx="158750" cy="114300"/>
          </a:xfrm>
        </p:spPr>
        <p:txBody>
          <a:bodyPr/>
          <a:lstStyle/>
          <a:p>
            <a:pPr>
              <a:defRPr/>
            </a:pPr>
            <a:fld id="{7EE0997C-CA8F-415B-87BB-8F662B369E3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 bwMode="auto">
          <a:xfrm>
            <a:off x="1676400" y="6400800"/>
            <a:ext cx="2286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2953" grpId="0" animBg="1"/>
      <p:bldP spid="829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26A22-2698-4A5B-8D87-951EB25AEC8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661988"/>
            <a:ext cx="6419850" cy="483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1676400" y="63246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Vida Verde Members - 2009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1295400" y="228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Vida Verde Story</a:t>
            </a:r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54864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Font typeface="Wingdings" pitchFamily="2" charset="2"/>
              <a:buChar char="ü"/>
              <a:tabLst>
                <a:tab pos="347663" algn="l"/>
              </a:tabLst>
            </a:pPr>
            <a:r>
              <a:rPr lang="en-US" dirty="0" smtClean="0"/>
              <a:t>On average, a janitor uses 48 pounds of hazardous chemicals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4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Has anyone noticed a respiratory problem when they clean?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E4E5-72A6-4BAE-AA06-67C4F6E70E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8C6F3-6BC0-4CE1-BF3E-635157F2003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Potential problems with</a:t>
            </a:r>
            <a:br>
              <a:rPr lang="en-US" b="1" dirty="0" smtClean="0"/>
            </a:br>
            <a:r>
              <a:rPr lang="en-US" b="1" dirty="0" smtClean="0"/>
              <a:t> household cleaners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457200"/>
          </a:xfrm>
        </p:spPr>
        <p:txBody>
          <a:bodyPr/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53000" y="1524000"/>
            <a:ext cx="3733800" cy="381000"/>
          </a:xfrm>
        </p:spPr>
        <p:txBody>
          <a:bodyPr/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3733800" cy="3886200"/>
          </a:xfr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Indoor air pollution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Poisonous if ingested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Corrosive (burns)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Toxic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cancer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reproductive harm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disrupts hormone system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Irritant </a:t>
            </a:r>
            <a:r>
              <a:rPr lang="en-US" sz="1900" dirty="0" smtClean="0"/>
              <a:t>(nose, eyes, lungs)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1981200"/>
            <a:ext cx="3733800" cy="3886200"/>
          </a:xfr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All ingredients are not biodegradable</a:t>
            </a:r>
          </a:p>
          <a:p>
            <a:pPr eaLnBrk="1" hangingPunct="1">
              <a:defRPr/>
            </a:pPr>
            <a:r>
              <a:rPr lang="en-US" dirty="0" smtClean="0"/>
              <a:t>Some ingredients break down into even MORE toxic substances</a:t>
            </a:r>
          </a:p>
          <a:p>
            <a:pPr eaLnBrk="1" hangingPunct="1">
              <a:defRPr/>
            </a:pPr>
            <a:r>
              <a:rPr lang="en-US" dirty="0" smtClean="0"/>
              <a:t>Threatens fish, wildlife and humans – in soil, water and air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1066800" y="6019800"/>
            <a:ext cx="76962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 dirty="0">
                <a:solidFill>
                  <a:schemeClr val="accent1"/>
                </a:solidFill>
              </a:rPr>
              <a:t>AND </a:t>
            </a:r>
            <a:r>
              <a:rPr lang="en-US" sz="2400" b="0" dirty="0">
                <a:solidFill>
                  <a:schemeClr val="accent1"/>
                </a:solidFill>
              </a:rPr>
              <a:t>they can be expensive!................</a:t>
            </a:r>
          </a:p>
        </p:txBody>
      </p:sp>
      <p:sp>
        <p:nvSpPr>
          <p:cNvPr id="29704" name="Footer Placeholder 8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 FACTS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153400" cy="4953000"/>
          </a:xfrm>
        </p:spPr>
        <p:txBody>
          <a:bodyPr/>
          <a:lstStyle/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r>
              <a:rPr lang="en-US" dirty="0" smtClean="0"/>
              <a:t>In 2000, </a:t>
            </a:r>
            <a:r>
              <a:rPr lang="en-US" b="1" dirty="0" smtClean="0"/>
              <a:t>10%</a:t>
            </a:r>
            <a:r>
              <a:rPr lang="en-US" dirty="0" smtClean="0"/>
              <a:t> of all calls to the US Poison Control Center were from exposure to </a:t>
            </a:r>
            <a:r>
              <a:rPr lang="en-US" b="1" dirty="0" smtClean="0"/>
              <a:t>cleaning products.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endParaRPr lang="en-US" sz="2000" dirty="0" smtClean="0"/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r>
              <a:rPr lang="en-US" dirty="0" smtClean="0"/>
              <a:t>Over ½ of those calls were for </a:t>
            </a:r>
            <a:r>
              <a:rPr lang="en-US" b="1" dirty="0" smtClean="0"/>
              <a:t>children less than 6 </a:t>
            </a:r>
            <a:r>
              <a:rPr lang="en-US" dirty="0" smtClean="0"/>
              <a:t>years old (120,434 calls).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endParaRPr lang="en-US" sz="2000" dirty="0" smtClean="0"/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r>
              <a:rPr lang="en-US" dirty="0" smtClean="0"/>
              <a:t>According to the EPA – toxic chemicals in household cleaners are </a:t>
            </a:r>
            <a:r>
              <a:rPr lang="en-US" b="1" dirty="0" smtClean="0"/>
              <a:t>3X more likely to cause cancer</a:t>
            </a:r>
            <a:r>
              <a:rPr lang="en-US" dirty="0" smtClean="0"/>
              <a:t> than outdoor air pollution</a:t>
            </a:r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endParaRPr lang="en-US" sz="2000" dirty="0" smtClean="0"/>
          </a:p>
          <a:p>
            <a:pPr marL="347663" indent="-347663" eaLnBrk="1" hangingPunct="1">
              <a:spcBef>
                <a:spcPct val="0"/>
              </a:spcBef>
              <a:buFont typeface="Wingdings" pitchFamily="2" charset="2"/>
              <a:buChar char="ü"/>
              <a:tabLst>
                <a:tab pos="347663" algn="l"/>
              </a:tabLst>
            </a:pPr>
            <a:r>
              <a:rPr lang="en-US" dirty="0" smtClean="0"/>
              <a:t>Study of 1,915 cases of </a:t>
            </a:r>
            <a:r>
              <a:rPr lang="en-US" b="1" dirty="0" smtClean="0"/>
              <a:t>work-related asthma</a:t>
            </a:r>
            <a:r>
              <a:rPr lang="en-US" dirty="0" smtClean="0"/>
              <a:t>: </a:t>
            </a:r>
          </a:p>
          <a:p>
            <a:pPr marL="347663" indent="-347663" eaLnBrk="1" hangingPunct="1">
              <a:spcBef>
                <a:spcPct val="0"/>
              </a:spcBef>
              <a:buNone/>
              <a:tabLst>
                <a:tab pos="347663" algn="l"/>
              </a:tabLst>
            </a:pPr>
            <a:r>
              <a:rPr lang="en-US" dirty="0" smtClean="0"/>
              <a:t>    236 cases (12%) were due to cleaning products; 80% of these were new cases</a:t>
            </a:r>
          </a:p>
          <a:p>
            <a:pPr marL="347663" indent="-347663" eaLnBrk="1" hangingPunct="1">
              <a:spcBef>
                <a:spcPct val="0"/>
              </a:spcBef>
              <a:buNone/>
              <a:tabLst>
                <a:tab pos="347663" algn="l"/>
              </a:tabLst>
            </a:pPr>
            <a:endParaRPr lang="en-US" dirty="0" smtClean="0"/>
          </a:p>
          <a:p>
            <a:pPr marL="347663" indent="-347663" eaLnBrk="1" hangingPunct="1">
              <a:spcBef>
                <a:spcPct val="0"/>
              </a:spcBef>
              <a:buNone/>
              <a:tabLst>
                <a:tab pos="347663" algn="l"/>
              </a:tabLst>
            </a:pPr>
            <a:endParaRPr lang="en-US" dirty="0" smtClean="0"/>
          </a:p>
          <a:p>
            <a:pPr marL="347663" indent="-347663" eaLnBrk="1" hangingPunct="1">
              <a:spcBef>
                <a:spcPct val="0"/>
              </a:spcBef>
              <a:buFont typeface="Wingdings 2" pitchFamily="18" charset="2"/>
              <a:buNone/>
              <a:tabLst>
                <a:tab pos="347663" algn="l"/>
              </a:tabLst>
            </a:pPr>
            <a:endParaRPr lang="en-US" dirty="0" smtClean="0"/>
          </a:p>
          <a:p>
            <a:pPr marL="347663" indent="-347663">
              <a:tabLst>
                <a:tab pos="347663" algn="l"/>
              </a:tabLs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75C53-D2E2-4ED0-A8FD-0F497C8AA7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0F4BC-72DF-4260-91D3-D53702724B2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HEALTH EFFECTS</a:t>
            </a:r>
          </a:p>
        </p:txBody>
      </p:sp>
      <p:sp>
        <p:nvSpPr>
          <p:cNvPr id="33795" name="Line 7"/>
          <p:cNvSpPr>
            <a:spLocks noChangeShapeType="1"/>
          </p:cNvSpPr>
          <p:nvPr/>
        </p:nvSpPr>
        <p:spPr bwMode="auto">
          <a:xfrm flipH="1">
            <a:off x="2438400" y="1371600"/>
            <a:ext cx="53340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3796" name="Line 8"/>
          <p:cNvSpPr>
            <a:spLocks noChangeShapeType="1"/>
          </p:cNvSpPr>
          <p:nvPr/>
        </p:nvSpPr>
        <p:spPr bwMode="auto">
          <a:xfrm>
            <a:off x="5410200" y="1371600"/>
            <a:ext cx="60960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3797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33162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2400" dirty="0"/>
              <a:t>IMMEDIATE (ACUTE)</a:t>
            </a:r>
            <a:br>
              <a:rPr lang="en-US" sz="2400" dirty="0"/>
            </a:br>
            <a:r>
              <a:rPr lang="en-US" sz="2400" b="0" dirty="0"/>
              <a:t> </a:t>
            </a:r>
          </a:p>
          <a:p>
            <a:pPr>
              <a:buFontTx/>
              <a:buChar char="•"/>
            </a:pPr>
            <a:r>
              <a:rPr lang="en-US" sz="2400" b="0" dirty="0"/>
              <a:t>  skin irritation</a:t>
            </a:r>
          </a:p>
          <a:p>
            <a:pPr>
              <a:buFontTx/>
              <a:buChar char="•"/>
            </a:pPr>
            <a:r>
              <a:rPr lang="en-US" sz="2400" b="0" dirty="0"/>
              <a:t>  respiratory irritation</a:t>
            </a:r>
          </a:p>
          <a:p>
            <a:pPr>
              <a:buFontTx/>
              <a:buChar char="•"/>
            </a:pPr>
            <a:r>
              <a:rPr lang="en-US" sz="2400" b="0" dirty="0"/>
              <a:t>  watery eyes</a:t>
            </a:r>
          </a:p>
          <a:p>
            <a:pPr>
              <a:buFontTx/>
              <a:buChar char="•"/>
            </a:pPr>
            <a:r>
              <a:rPr lang="en-US" sz="2400" b="0" dirty="0"/>
              <a:t>  chemical burns</a:t>
            </a:r>
          </a:p>
          <a:p>
            <a:pPr>
              <a:buFontTx/>
              <a:buChar char="•"/>
            </a:pPr>
            <a:r>
              <a:rPr lang="en-US" sz="2400" b="0" dirty="0"/>
              <a:t>  asthma attack</a:t>
            </a:r>
          </a:p>
        </p:txBody>
      </p: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4876800" y="2286000"/>
            <a:ext cx="374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LONG-TERM (CHRONIC)</a:t>
            </a:r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4876800" y="2819400"/>
            <a:ext cx="35941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b="0" dirty="0"/>
              <a:t>  cancer</a:t>
            </a:r>
          </a:p>
          <a:p>
            <a:pPr>
              <a:buFontTx/>
              <a:buChar char="•"/>
            </a:pPr>
            <a:r>
              <a:rPr lang="en-US" sz="2400" b="0" dirty="0"/>
              <a:t>  hormone disruption</a:t>
            </a:r>
          </a:p>
          <a:p>
            <a:pPr>
              <a:buFontTx/>
              <a:buChar char="•"/>
            </a:pPr>
            <a:r>
              <a:rPr lang="en-US" sz="2400" b="0" dirty="0"/>
              <a:t>  asthma</a:t>
            </a:r>
          </a:p>
          <a:p>
            <a:pPr>
              <a:buFontTx/>
              <a:buChar char="•"/>
            </a:pPr>
            <a:r>
              <a:rPr lang="en-US" sz="2400" b="0" dirty="0"/>
              <a:t>  reproductive problems</a:t>
            </a:r>
          </a:p>
          <a:p>
            <a:pPr>
              <a:buFontTx/>
              <a:buChar char="•"/>
            </a:pPr>
            <a:r>
              <a:rPr lang="en-US" sz="2400" b="0" dirty="0"/>
              <a:t>  liver damage</a:t>
            </a:r>
          </a:p>
          <a:p>
            <a:pPr>
              <a:buFontTx/>
              <a:buChar char="•"/>
            </a:pPr>
            <a:r>
              <a:rPr lang="en-US" sz="2400" b="0" dirty="0"/>
              <a:t>  kidney damage</a:t>
            </a:r>
          </a:p>
          <a:p>
            <a:pPr>
              <a:buFontTx/>
              <a:buChar char="•"/>
            </a:pPr>
            <a:r>
              <a:rPr lang="en-US" sz="2400" b="0" dirty="0"/>
              <a:t>  central nervous system</a:t>
            </a:r>
          </a:p>
          <a:p>
            <a:r>
              <a:rPr lang="en-US" sz="2400" b="0" dirty="0"/>
              <a:t>    damage</a:t>
            </a:r>
          </a:p>
        </p:txBody>
      </p:sp>
      <p:sp>
        <p:nvSpPr>
          <p:cNvPr id="33800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2E63-9262-43D9-BEA9-1D262BED2AE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ACUTE DANGERS (immediate)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4800600"/>
          </a:xfrm>
        </p:spPr>
        <p:txBody>
          <a:bodyPr/>
          <a:lstStyle/>
          <a:p>
            <a:pPr marL="339725" indent="-339725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CORROSIVE PRODUCTS  </a:t>
            </a:r>
            <a:endParaRPr lang="en-US" sz="2400" b="1" dirty="0" smtClean="0">
              <a:solidFill>
                <a:schemeClr val="accent1"/>
              </a:solidFill>
              <a:sym typeface="Wingdings" pitchFamily="2" charset="2"/>
            </a:endParaRPr>
          </a:p>
          <a:p>
            <a:pPr marL="339725" indent="-339725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accent1"/>
                </a:solidFill>
                <a:sym typeface="Wingdings" pitchFamily="2" charset="2"/>
              </a:rPr>
              <a:t>   Severe Burns</a:t>
            </a:r>
            <a:r>
              <a:rPr lang="en-US" sz="2400" b="1" dirty="0" smtClean="0">
                <a:sym typeface="Wingdings" pitchFamily="2" charset="2"/>
              </a:rPr>
              <a:t> on eyes, skin and if ingested, throat and esophagus</a:t>
            </a:r>
          </a:p>
          <a:p>
            <a:pPr marL="339725" indent="-339725" eaLnBrk="1" hangingPunct="1">
              <a:buFont typeface="Wingdings 2" pitchFamily="18" charset="2"/>
              <a:buNone/>
            </a:pPr>
            <a:r>
              <a:rPr lang="en-US" sz="2200" dirty="0" smtClean="0"/>
              <a:t>       (oven cleaners, drain cleaners, acidic toilet bowl cleaners)</a:t>
            </a:r>
          </a:p>
          <a:p>
            <a:pPr marL="339725" indent="-339725" eaLnBrk="1" hangingPunct="1">
              <a:buFont typeface="Wingdings 2" pitchFamily="18" charset="2"/>
              <a:buNone/>
            </a:pPr>
            <a:endParaRPr lang="en-US" sz="1200" dirty="0" smtClean="0"/>
          </a:p>
          <a:p>
            <a:pPr marL="339725" indent="-339725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CHLORINE BLEACH</a:t>
            </a:r>
            <a:r>
              <a:rPr lang="en-US" sz="2400" dirty="0" smtClean="0">
                <a:solidFill>
                  <a:schemeClr val="accent1"/>
                </a:solidFill>
              </a:rPr>
              <a:t> &amp; </a:t>
            </a:r>
            <a:r>
              <a:rPr lang="en-US" sz="2400" b="1" dirty="0" smtClean="0">
                <a:solidFill>
                  <a:schemeClr val="accent1"/>
                </a:solidFill>
              </a:rPr>
              <a:t>AMMONIA</a:t>
            </a:r>
            <a:r>
              <a:rPr lang="en-US" sz="2400" b="1" dirty="0" smtClean="0"/>
              <a:t> </a:t>
            </a:r>
          </a:p>
          <a:p>
            <a:pPr marL="1066800" lvl="1" indent="-495300" eaLnBrk="1" hangingPunct="1"/>
            <a:r>
              <a:rPr lang="en-US" sz="2200" b="1" u="sng" dirty="0" smtClean="0"/>
              <a:t>NEVER mix</a:t>
            </a:r>
            <a:r>
              <a:rPr lang="en-US" sz="2200" b="1" dirty="0" smtClean="0"/>
              <a:t> – they react with each other to produce toxic gases that damage the lungs</a:t>
            </a:r>
          </a:p>
          <a:p>
            <a:pPr marL="1066800" lvl="1" indent="-495300" eaLnBrk="1" hangingPunct="1"/>
            <a:endParaRPr lang="en-US" sz="800" b="1" dirty="0" smtClean="0"/>
          </a:p>
          <a:p>
            <a:pPr marL="1066800" lvl="1" indent="-495300" eaLnBrk="1" hangingPunct="1"/>
            <a:r>
              <a:rPr lang="en-US" sz="2200" b="1" u="sng" dirty="0" smtClean="0"/>
              <a:t>Should NOT</a:t>
            </a:r>
            <a:r>
              <a:rPr lang="en-US" sz="2200" b="1" dirty="0" smtClean="0"/>
              <a:t> be used by people with asthma or heart and lung problems</a:t>
            </a:r>
          </a:p>
          <a:p>
            <a:pPr marL="1066800" lvl="1" indent="-495300" eaLnBrk="1" hangingPunct="1"/>
            <a:endParaRPr lang="en-US" sz="800" b="1" dirty="0" smtClean="0"/>
          </a:p>
          <a:p>
            <a:pPr marL="1066800" lvl="1" indent="-495300" eaLnBrk="1" hangingPunct="1"/>
            <a:r>
              <a:rPr lang="en-US" sz="2200" b="1" dirty="0" smtClean="0"/>
              <a:t>Fumes are highly irritating to eyes, nose, throat, lungs</a:t>
            </a:r>
            <a:endParaRPr lang="en-US" sz="2200" dirty="0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FINAL  Oct 17, 2011-updated 1-4-12</a:t>
            </a:r>
            <a:endParaRPr lang="en-US" dirty="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6781800" y="3048000"/>
            <a:ext cx="1752600" cy="838200"/>
          </a:xfrm>
          <a:prstGeom prst="irregularSeal1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0" dirty="0"/>
              <a:t>AVOID!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>
          <a:defRPr sz="36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5234</TotalTime>
  <Words>2141</Words>
  <Application>Microsoft Office PowerPoint</Application>
  <PresentationFormat>On-screen Show (4:3)</PresentationFormat>
  <Paragraphs>485</Paragraphs>
  <Slides>34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Green and Clean </vt:lpstr>
      <vt:lpstr>WHAT IS SUSTAINABILITY?</vt:lpstr>
      <vt:lpstr>WHAT IS GREEN?</vt:lpstr>
      <vt:lpstr>Slide 4</vt:lpstr>
      <vt:lpstr>Has anyone noticed a respiratory problem when they clean?</vt:lpstr>
      <vt:lpstr>Potential problems with  household cleaners</vt:lpstr>
      <vt:lpstr>SOME FACTS</vt:lpstr>
      <vt:lpstr>HEALTH EFFECTS</vt:lpstr>
      <vt:lpstr>ACUTE DANGERS (immediate)</vt:lpstr>
      <vt:lpstr>Slide 10</vt:lpstr>
      <vt:lpstr>ACUTE DANGERS (continued)</vt:lpstr>
      <vt:lpstr>WARNING LABELS</vt:lpstr>
      <vt:lpstr>LONG-TERM (chronic) EFFECTS</vt:lpstr>
      <vt:lpstr>DO YOU HAVE TO BE A CHEMIST TO CLEAN YOUR HOUSE SAFELY?</vt:lpstr>
      <vt:lpstr>Slide 15</vt:lpstr>
      <vt:lpstr>Slide 16</vt:lpstr>
      <vt:lpstr>Slide 17</vt:lpstr>
      <vt:lpstr>DISINFECTANT QUIZ True or False?</vt:lpstr>
      <vt:lpstr>WHY IS THIS SO CONFUSING?</vt:lpstr>
      <vt:lpstr>Slide 20</vt:lpstr>
      <vt:lpstr>MYTHS</vt:lpstr>
      <vt:lpstr>Slide 22</vt:lpstr>
      <vt:lpstr>Shop for products that:</vt:lpstr>
      <vt:lpstr>What to look for……..</vt:lpstr>
      <vt:lpstr>Slide 25</vt:lpstr>
      <vt:lpstr>Other Pollution Prevention Opportunities</vt:lpstr>
      <vt:lpstr>Slide 27</vt:lpstr>
      <vt:lpstr>THE SOLUTIONS!</vt:lpstr>
      <vt:lpstr>Slide 29</vt:lpstr>
      <vt:lpstr>DOES VINEGAR REALLY WORK IN REDUCING GERMS?</vt:lpstr>
      <vt:lpstr>Slide 31</vt:lpstr>
      <vt:lpstr>Slide 32</vt:lpstr>
      <vt:lpstr>COST COMPARISONS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 $MART</dc:title>
  <dc:creator>dwysokenski</dc:creator>
  <cp:lastModifiedBy>dwysokenski</cp:lastModifiedBy>
  <cp:revision>305</cp:revision>
  <dcterms:created xsi:type="dcterms:W3CDTF">2010-10-06T21:01:28Z</dcterms:created>
  <dcterms:modified xsi:type="dcterms:W3CDTF">2012-01-04T21:44:40Z</dcterms:modified>
</cp:coreProperties>
</file>